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68" r:id="rId5"/>
    <p:sldId id="264" r:id="rId6"/>
    <p:sldId id="259" r:id="rId7"/>
    <p:sldId id="260" r:id="rId8"/>
    <p:sldId id="261" r:id="rId9"/>
    <p:sldId id="267" r:id="rId10"/>
    <p:sldId id="266" r:id="rId11"/>
    <p:sldId id="265" r:id="rId12"/>
    <p:sldId id="262" r:id="rId13"/>
    <p:sldId id="263" r:id="rId14"/>
  </p:sldIdLst>
  <p:sldSz cx="18288000" cy="10287000"/>
  <p:notesSz cx="6858000" cy="9144000"/>
  <p:embeddedFontLst>
    <p:embeddedFont>
      <p:font typeface="Arimo" panose="020B0604020202020204" charset="0"/>
      <p:regular r:id="rId16"/>
    </p:embeddedFont>
    <p:embeddedFont>
      <p:font typeface="Lexend Deca" panose="020B0604020202020204" charset="0"/>
      <p:regular r:id="rId17"/>
    </p:embeddedFont>
    <p:embeddedFont>
      <p:font typeface="Lexend Exa"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900"/>
    <a:srgbClr val="E26C07"/>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77255"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Teams choose Kubernetes for its vibrant ecosystem and community, consistent open source APIs, and broad flexibility. They rely on Amazon EKS to handle the undifferentiated heavy lifting of security and operating Kubernetes at scale. </a:t>
            </a:r>
          </a:p>
          <a:p>
            <a:r>
              <a:rPr lang="en-US"/>
              <a:t> </a:t>
            </a:r>
          </a:p>
          <a:p>
            <a:r>
              <a:rPr lang="en-US"/>
              <a:t>Amazon EKS provides the flexibility of Kubernetes with the security and resiliency of being an AWS managed service. EKS is optimized for customers building highly available shared services platforms based on open source. Customers like Intel, Snap, Intuit, and GoDaddy,trust Amazon EKS to run their most sensitive and mission-critical applications. Customers adopting Kubernetes that want open flexibility should start with Amazon EKS.</a:t>
            </a:r>
          </a:p>
          <a:p>
            <a:endParaRPr lang="en-US"/>
          </a:p>
          <a:p>
            <a:r>
              <a:rPr lang="en-US"/>
              <a:t>81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Teams choose Kubernetes for its vibrant ecosystem and community, consistent open source APIs, and broad flexibility. They rely on Amazon EKS to handle the undifferentiated heavy lifting of security and operating Kubernetes at scale. </a:t>
            </a:r>
          </a:p>
          <a:p>
            <a:r>
              <a:rPr lang="en-US"/>
              <a:t> </a:t>
            </a:r>
          </a:p>
          <a:p>
            <a:r>
              <a:rPr lang="en-US"/>
              <a:t>Amazon EKS provides the flexibility of Kubernetes with the security and resiliency of being an AWS managed service. EKS is optimized for customers building highly available shared services platforms based on open source. Customers like Intel, Snap, Intuit, and GoDaddy,trust Amazon EKS to run their most sensitive and mission-critical applications. Customers adopting Kubernetes that want open flexibility should start with Amazon EKS.</a:t>
            </a:r>
          </a:p>
          <a:p>
            <a:endParaRPr lang="en-US"/>
          </a:p>
          <a:p>
            <a:r>
              <a:rPr lang="en-US"/>
              <a:t>81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Teams choose Kubernetes for its vibrant ecosystem and community, consistent open source APIs, and broad flexibility. They rely on Amazon EKS to handle the undifferentiated heavy lifting of security and operating Kubernetes at scale. </a:t>
            </a:r>
          </a:p>
          <a:p>
            <a:r>
              <a:rPr lang="en-US"/>
              <a:t> </a:t>
            </a:r>
          </a:p>
          <a:p>
            <a:r>
              <a:rPr lang="en-US"/>
              <a:t>Amazon EKS provides the flexibility of Kubernetes with the security and resiliency of being an AWS managed service. EKS is optimized for customers building highly available shared services platforms based on open source. Customers like Intel, Snap, Intuit, and GoDaddy,trust Amazon EKS to run their most sensitive and mission-critical applications. Customers adopting Kubernetes that want open flexibility should start with Amazon EKS.</a:t>
            </a:r>
          </a:p>
          <a:p>
            <a:endParaRPr lang="en-US"/>
          </a:p>
          <a:p>
            <a:r>
              <a:rPr lang="en-US"/>
              <a:t>81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b="1" dirty="0"/>
              <a:t>Thu thập dữ liệu đầu vào</a:t>
            </a:r>
            <a:r>
              <a:rPr lang="vi-VN" dirty="0"/>
              <a:t> từ các cuộc gọi qua Amazon Connect.</a:t>
            </a:r>
            <a:endParaRPr lang="en-US" dirty="0"/>
          </a:p>
          <a:p>
            <a:r>
              <a:rPr lang="vi-VN" b="1" dirty="0"/>
              <a:t>Xử lý dữ liệu đầu vào</a:t>
            </a:r>
            <a:r>
              <a:rPr lang="vi-VN" dirty="0"/>
              <a:t>: Các đoạn hội thoại được Amazon Transcribe chuyển thành văn bản, sau đó qua Amazon Lambda để làm sạch và chuẩn hóa.</a:t>
            </a:r>
            <a:endParaRPr lang="en-US" dirty="0"/>
          </a:p>
          <a:p>
            <a:r>
              <a:rPr lang="vi-VN" b="1" dirty="0"/>
              <a:t>Lưu trữ và quản lý thông tin</a:t>
            </a:r>
            <a:r>
              <a:rPr lang="vi-VN" dirty="0"/>
              <a:t>: Văn bản được lưu vào DynamoDB, trong khi Amazon Bedrock và OpenSearch được sử dụng để truy xuất câu trả lời dựa trên Knowledge Base.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1988A-4172-5CB9-A4C5-BF8EA00C1D4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53283D-529C-189C-95B0-9A9B34A5964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4A8B23D-E545-7156-B887-EBE9F7152A5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548FD5D-37B6-6A40-DE76-19CDEB8F74F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1184C9B-52D2-F5BA-FC53-30344A838B7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Quy trình triển khai được chia thành 5 giai đoạn, từ việc nghiên cứu giải pháp, tìm hiểu dịch vụ, đến xây dựng kiến trúc và triển khai thực tế. Quá trình này diễn ra trong vòng 10 ngày và kết thúc bằng bản demo hoàn chỉnh.</a:t>
            </a:r>
            <a:endParaRPr lang="en-US" dirty="0"/>
          </a:p>
        </p:txBody>
      </p:sp>
      <p:sp>
        <p:nvSpPr>
          <p:cNvPr id="6" name="Footer Placeholder 5">
            <a:extLst>
              <a:ext uri="{FF2B5EF4-FFF2-40B4-BE49-F238E27FC236}">
                <a16:creationId xmlns:a16="http://schemas.microsoft.com/office/drawing/2014/main" id="{B779E813-03DF-D935-5A47-A50F117B41B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E9A6266-8F2D-D44E-7318-50E6B222BA0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5409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nSpc>
                <a:spcPts val="6375"/>
              </a:lnSpc>
            </a:pPr>
            <a:r>
              <a:rPr lang="vi-VN" b="0" i="0" dirty="0">
                <a:solidFill>
                  <a:srgbClr val="FFFFFF"/>
                </a:solidFill>
                <a:effectLst/>
                <a:latin typeface="YAD9UdTHECk 0"/>
              </a:rPr>
              <a:t>Amazon Connect: Tính phí dựa trên thời gian cuộc gọi.</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Amazon Transcribe: Tính phí dựa trên thời gian xử lý.</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Kinesis Video Streams: Tính phí theo GB dữ liệu.</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Lambda: Tính phí theo số lượng yêu cầu và thời gian chạy.</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DynamoDB: Tính phí dựa trên mức đọc/ghi và dung lượng.</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Amazon S3: Tính phí theo dung lượng lưu trữ.</a:t>
            </a:r>
            <a:endParaRPr lang="vi-VN" dirty="0">
              <a:solidFill>
                <a:srgbClr val="FFFFFF"/>
              </a:solidFill>
              <a:effectLst/>
              <a:latin typeface="YAD9UdTHECk 0"/>
            </a:endParaRPr>
          </a:p>
          <a:p>
            <a:pPr>
              <a:lnSpc>
                <a:spcPts val="6375"/>
              </a:lnSpc>
            </a:pPr>
            <a:r>
              <a:rPr lang="vi-VN" b="0" i="0" dirty="0">
                <a:solidFill>
                  <a:srgbClr val="FFFFFF"/>
                </a:solidFill>
                <a:effectLst/>
                <a:latin typeface="YAD9UdTHECk 0"/>
              </a:rPr>
              <a:t>Bedrock/OpenSearch: Tính phí dựa trên mức sử dụng và truy vấn.</a:t>
            </a:r>
            <a:endParaRPr lang="vi-VN" dirty="0">
              <a:solidFill>
                <a:srgbClr val="FFFFFF"/>
              </a:solidFill>
              <a:effectLst/>
              <a:latin typeface="YAD9UdTHECk 0"/>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mj-lt"/>
              <a:buAutoNum type="arabicPeriod"/>
            </a:pPr>
            <a:r>
              <a:rPr lang="vi-VN" b="1" dirty="0"/>
              <a:t>Nguồn thu thập dữ liệu</a:t>
            </a:r>
            <a:endParaRPr lang="vi-VN" dirty="0"/>
          </a:p>
          <a:p>
            <a:pPr marL="742950" lvl="1" indent="-285750">
              <a:buFont typeface="+mj-lt"/>
              <a:buAutoNum type="arabicPeriod"/>
            </a:pPr>
            <a:r>
              <a:rPr lang="vi-VN" b="1" dirty="0"/>
              <a:t>Amazon Connect</a:t>
            </a:r>
            <a:r>
              <a:rPr lang="vi-VN" dirty="0"/>
              <a:t>:</a:t>
            </a:r>
          </a:p>
          <a:p>
            <a:pPr marL="1143000" lvl="2" indent="-228600">
              <a:buFont typeface="+mj-lt"/>
              <a:buAutoNum type="arabicPeriod"/>
            </a:pPr>
            <a:r>
              <a:rPr lang="vi-VN" dirty="0"/>
              <a:t>Được dùng làm tổng đài tiếp nhận và xử lý các cuộc gọi khách hàng.</a:t>
            </a:r>
          </a:p>
          <a:p>
            <a:pPr marL="1143000" lvl="2" indent="-228600">
              <a:buFont typeface="+mj-lt"/>
              <a:buAutoNum type="arabicPeriod"/>
            </a:pPr>
            <a:r>
              <a:rPr lang="vi-VN" dirty="0"/>
              <a:t>Ghi âm toàn bộ cuộc gọi (inbound và outbound) với chất lượng cao.</a:t>
            </a:r>
          </a:p>
          <a:p>
            <a:pPr marL="1143000" lvl="2" indent="-228600">
              <a:buFont typeface="+mj-lt"/>
              <a:buAutoNum type="arabicPeriod"/>
            </a:pPr>
            <a:r>
              <a:rPr lang="vi-VN" dirty="0"/>
              <a:t>Thời lượng cuộc gọi và dữ liệu được truyền ngay sau khi cuộc gọi kết thúc.</a:t>
            </a:r>
          </a:p>
          <a:p>
            <a:pPr>
              <a:buFont typeface="+mj-lt"/>
              <a:buAutoNum type="arabicPeriod"/>
            </a:pPr>
            <a:r>
              <a:rPr lang="vi-VN" b="1" dirty="0"/>
              <a:t>Xử lý trực tiếp trong bước này</a:t>
            </a:r>
            <a:r>
              <a:rPr lang="vi-VN" dirty="0"/>
              <a:t>:</a:t>
            </a:r>
          </a:p>
          <a:p>
            <a:pPr marL="742950" lvl="1" indent="-285750">
              <a:buFont typeface="+mj-lt"/>
              <a:buAutoNum type="arabicPeriod"/>
            </a:pPr>
            <a:r>
              <a:rPr lang="vi-VN" b="1" dirty="0"/>
              <a:t>Tự động thu thập và lưu trữ file âm thanh</a:t>
            </a:r>
            <a:r>
              <a:rPr lang="vi-VN" dirty="0"/>
              <a:t>.</a:t>
            </a:r>
          </a:p>
          <a:p>
            <a:pPr marL="742950" lvl="1" indent="-285750">
              <a:buFont typeface="+mj-lt"/>
              <a:buAutoNum type="arabicPeriod"/>
            </a:pPr>
            <a:r>
              <a:rPr lang="vi-VN" b="1" dirty="0"/>
              <a:t>Phân loại dữ liệu</a:t>
            </a:r>
            <a:r>
              <a:rPr lang="vi-VN" dirty="0"/>
              <a:t> dựa trên các thông số cuộc gọi như ID khách hàng, ngày giờ, và số điện thoại.</a:t>
            </a:r>
            <a:endParaRPr lang="en-US" dirty="0"/>
          </a:p>
          <a:p>
            <a:pPr marL="742950" lvl="1" indent="-285750">
              <a:buFont typeface="+mj-lt"/>
              <a:buAutoNum type="arabicPeriod"/>
            </a:pPr>
            <a:endParaRPr lang="en-US" dirty="0"/>
          </a:p>
          <a:p>
            <a:pPr rtl="0">
              <a:spcBef>
                <a:spcPts val="1200"/>
              </a:spcBef>
              <a:spcAft>
                <a:spcPts val="1200"/>
              </a:spcAft>
            </a:pPr>
            <a:r>
              <a:rPr lang="vi-VN" sz="1100" b="0" i="0" u="none" strike="noStrike" dirty="0">
                <a:solidFill>
                  <a:srgbClr val="000000"/>
                </a:solidFill>
                <a:effectLst/>
                <a:latin typeface="Arial" panose="020B0604020202020204" pitchFamily="34" charset="0"/>
              </a:rPr>
              <a:t>Quy trình bắt đầu khi </a:t>
            </a:r>
            <a:r>
              <a:rPr lang="vi-VN" sz="1100" b="1" i="0" u="none" strike="noStrike" dirty="0">
                <a:solidFill>
                  <a:srgbClr val="000000"/>
                </a:solidFill>
                <a:effectLst/>
                <a:latin typeface="Arial" panose="020B0604020202020204" pitchFamily="34" charset="0"/>
              </a:rPr>
              <a:t>khách hàng hoặc nhân viên</a:t>
            </a:r>
            <a:r>
              <a:rPr lang="vi-VN" sz="1100" b="0" i="0" u="none" strike="noStrike" dirty="0">
                <a:solidFill>
                  <a:srgbClr val="000000"/>
                </a:solidFill>
                <a:effectLst/>
                <a:latin typeface="Arial" panose="020B0604020202020204" pitchFamily="34" charset="0"/>
              </a:rPr>
              <a:t> thực hiện một cuộc gọi qua </a:t>
            </a:r>
            <a:r>
              <a:rPr lang="vi-VN" sz="1100" b="1" i="0" u="none" strike="noStrike" dirty="0">
                <a:solidFill>
                  <a:srgbClr val="000000"/>
                </a:solidFill>
                <a:effectLst/>
                <a:latin typeface="Arial" panose="020B0604020202020204" pitchFamily="34" charset="0"/>
              </a:rPr>
              <a:t>AWS Connect</a:t>
            </a:r>
            <a:r>
              <a:rPr lang="vi-VN" sz="1100" b="0" i="0" u="none" strike="noStrike" dirty="0">
                <a:solidFill>
                  <a:srgbClr val="000000"/>
                </a:solidFill>
                <a:effectLst/>
                <a:latin typeface="Arial" panose="020B0604020202020204" pitchFamily="34" charset="0"/>
              </a:rPr>
              <a:t>, một dịch vụ liên lạc đám mây. Tại đây, AWS Connect đảm bảo kết nối ổn định và truyền tải âm thanh thời gian thực. Dữ liệu âm thanh từ cuộc gọi được chuẩn bị để truyền sang bước tiếp theo trong hệ thống.</a:t>
            </a:r>
            <a:endParaRPr lang="vi-VN" b="0" dirty="0">
              <a:effectLst/>
            </a:endParaRPr>
          </a:p>
          <a:p>
            <a:pPr marL="228600" indent="-228600" rtl="0">
              <a:spcBef>
                <a:spcPts val="1200"/>
              </a:spcBef>
              <a:spcAft>
                <a:spcPts val="200"/>
              </a:spcAft>
            </a:pPr>
            <a:r>
              <a:rPr lang="vi-VN" sz="1100" b="1" i="0" u="none" strike="noStrike" dirty="0">
                <a:solidFill>
                  <a:srgbClr val="000000"/>
                </a:solidFill>
                <a:effectLst/>
                <a:latin typeface="Arial" panose="020B0604020202020204" pitchFamily="34" charset="0"/>
              </a:rPr>
              <a:t>Truyền tải và xử lý âm thanh</a:t>
            </a:r>
            <a:endParaRPr lang="vi-VN" b="1" dirty="0">
              <a:effectLst/>
            </a:endParaRPr>
          </a:p>
          <a:p>
            <a:pPr rtl="0">
              <a:spcBef>
                <a:spcPts val="1200"/>
              </a:spcBef>
              <a:spcAft>
                <a:spcPts val="1200"/>
              </a:spcAft>
            </a:pPr>
            <a:r>
              <a:rPr lang="vi-VN" sz="1100" b="0" i="0" u="none" strike="noStrike" dirty="0">
                <a:solidFill>
                  <a:srgbClr val="000000"/>
                </a:solidFill>
                <a:effectLst/>
                <a:latin typeface="Arial" panose="020B0604020202020204" pitchFamily="34" charset="0"/>
              </a:rPr>
              <a:t>Ngay sau khi cuộc gọi được khởi tạo, truyền dữ liệu âm thanh đến </a:t>
            </a:r>
            <a:r>
              <a:rPr lang="vi-VN" sz="1100" b="1" i="0" u="none" strike="noStrike" dirty="0">
                <a:solidFill>
                  <a:srgbClr val="000000"/>
                </a:solidFill>
                <a:effectLst/>
                <a:latin typeface="Arial" panose="020B0604020202020204" pitchFamily="34" charset="0"/>
              </a:rPr>
              <a:t>AWS Lambda</a:t>
            </a:r>
            <a:r>
              <a:rPr lang="vi-VN" sz="1100" b="0" i="0" u="none" strike="noStrike" dirty="0">
                <a:solidFill>
                  <a:srgbClr val="000000"/>
                </a:solidFill>
                <a:effectLst/>
                <a:latin typeface="Arial" panose="020B0604020202020204" pitchFamily="34" charset="0"/>
              </a:rPr>
              <a:t> để xử lý.</a:t>
            </a:r>
            <a:endParaRPr lang="vi-VN" b="0" dirty="0">
              <a:effectLst/>
            </a:endParaRPr>
          </a:p>
          <a:p>
            <a:pPr rtl="0" fontAlgn="base">
              <a:spcBef>
                <a:spcPts val="1200"/>
              </a:spcBef>
              <a:buFont typeface="Arial" panose="020B0604020202020204" pitchFamily="34" charset="0"/>
              <a:buChar char="•"/>
            </a:pPr>
            <a:r>
              <a:rPr lang="vi-VN" sz="1100" b="0" i="0" u="none" strike="noStrike" dirty="0">
                <a:solidFill>
                  <a:srgbClr val="000000"/>
                </a:solidFill>
                <a:effectLst/>
                <a:latin typeface="Arial" panose="020B0604020202020204" pitchFamily="34" charset="0"/>
              </a:rPr>
              <a:t>Tại </a:t>
            </a:r>
            <a:r>
              <a:rPr lang="vi-VN" sz="1100" b="1" i="0" u="none" strike="noStrike" dirty="0">
                <a:solidFill>
                  <a:srgbClr val="000000"/>
                </a:solidFill>
                <a:effectLst/>
                <a:latin typeface="Arial" panose="020B0604020202020204" pitchFamily="34" charset="0"/>
              </a:rPr>
              <a:t>AWS Lambda</a:t>
            </a:r>
            <a:r>
              <a:rPr lang="vi-VN" sz="1100" b="0" i="0" u="none" strike="noStrike" dirty="0">
                <a:solidFill>
                  <a:srgbClr val="000000"/>
                </a:solidFill>
                <a:effectLst/>
                <a:latin typeface="Arial" panose="020B0604020202020204" pitchFamily="34" charset="0"/>
              </a:rPr>
              <a:t>, dữ liệu âm thanh sẽ được chuẩn hóa:</a:t>
            </a:r>
          </a:p>
          <a:p>
            <a:pPr marL="742950" lvl="1" indent="-285750" rtl="0" fontAlgn="base">
              <a:buFont typeface="Arial" panose="020B0604020202020204" pitchFamily="34" charset="0"/>
              <a:buChar char="•"/>
            </a:pPr>
            <a:r>
              <a:rPr lang="vi-VN" sz="1100" b="1" i="0" u="none" strike="noStrike" dirty="0">
                <a:solidFill>
                  <a:srgbClr val="000000"/>
                </a:solidFill>
                <a:effectLst/>
                <a:latin typeface="Arial" panose="020B0604020202020204" pitchFamily="34" charset="0"/>
              </a:rPr>
              <a:t>Loại bỏ tạp âm</a:t>
            </a:r>
            <a:r>
              <a:rPr lang="vi-VN" sz="1100" b="0" i="0" u="none" strike="noStrike" dirty="0">
                <a:solidFill>
                  <a:srgbClr val="000000"/>
                </a:solidFill>
                <a:effectLst/>
                <a:latin typeface="Arial" panose="020B0604020202020204" pitchFamily="34" charset="0"/>
              </a:rPr>
              <a:t> hoặc các phần không cần thiết (nếu có).</a:t>
            </a:r>
          </a:p>
          <a:p>
            <a:pPr marL="742950" lvl="1" indent="-285750" rtl="0" fontAlgn="base">
              <a:spcAft>
                <a:spcPts val="1200"/>
              </a:spcAft>
              <a:buFont typeface="Arial" panose="020B0604020202020204" pitchFamily="34" charset="0"/>
              <a:buChar char="•"/>
            </a:pPr>
            <a:r>
              <a:rPr lang="vi-VN" sz="1100" b="0" i="0" u="none" strike="noStrike" dirty="0">
                <a:solidFill>
                  <a:srgbClr val="000000"/>
                </a:solidFill>
                <a:effectLst/>
                <a:latin typeface="Arial" panose="020B0604020202020204" pitchFamily="34" charset="0"/>
              </a:rPr>
              <a:t>Chuẩn hóa định dạng để phù hợp với các dịch vụ xử lý tiếp theo.</a:t>
            </a:r>
          </a:p>
          <a:p>
            <a:r>
              <a:rPr lang="vi-VN" sz="1100" b="0" i="0" u="none" strike="noStrike" dirty="0">
                <a:solidFill>
                  <a:srgbClr val="000000"/>
                </a:solidFill>
                <a:effectLst/>
                <a:latin typeface="Arial" panose="020B0604020202020204" pitchFamily="34" charset="0"/>
              </a:rPr>
              <a:t>Sau khi xử lý sơ bộ, luồng âm thanh được chuyển đến dịch vụ </a:t>
            </a:r>
            <a:r>
              <a:rPr lang="vi-VN" sz="1100" b="1" i="0" u="none" strike="noStrike" dirty="0">
                <a:solidFill>
                  <a:srgbClr val="000000"/>
                </a:solidFill>
                <a:effectLst/>
                <a:latin typeface="Arial" panose="020B0604020202020204" pitchFamily="34" charset="0"/>
              </a:rPr>
              <a:t>Amazon Transcribe</a:t>
            </a:r>
            <a:r>
              <a:rPr lang="vi-VN" sz="1100" b="0" i="0" u="none" strike="noStrike" dirty="0">
                <a:solidFill>
                  <a:srgbClr val="000000"/>
                </a:solidFill>
                <a:effectLst/>
                <a:latin typeface="Arial" panose="020B0604020202020204" pitchFamily="34" charset="0"/>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mj-lt"/>
              <a:buAutoNum type="arabicPeriod"/>
            </a:pPr>
            <a:r>
              <a:rPr lang="vi-VN" b="1" dirty="0"/>
              <a:t>Chuyển đổi âm thanh thành văn bản (Speech-to-Text)</a:t>
            </a:r>
            <a:r>
              <a:rPr lang="vi-VN" dirty="0"/>
              <a:t>:</a:t>
            </a:r>
          </a:p>
          <a:p>
            <a:pPr marL="742950" lvl="1" indent="-285750">
              <a:buFont typeface="+mj-lt"/>
              <a:buAutoNum type="arabicPeriod"/>
            </a:pPr>
            <a:r>
              <a:rPr lang="vi-VN" b="1" dirty="0"/>
              <a:t>Amazon Transcribe</a:t>
            </a:r>
            <a:r>
              <a:rPr lang="vi-VN" dirty="0"/>
              <a:t>:</a:t>
            </a:r>
          </a:p>
          <a:p>
            <a:pPr marL="1143000" lvl="2" indent="-228600">
              <a:buFont typeface="+mj-lt"/>
              <a:buAutoNum type="arabicPeriod"/>
            </a:pPr>
            <a:r>
              <a:rPr lang="vi-VN" dirty="0"/>
              <a:t>Sử dụng công nghệ nhận dạng giọng nói tự động (ASR).</a:t>
            </a:r>
          </a:p>
          <a:p>
            <a:pPr marL="1143000" lvl="2" indent="-228600">
              <a:buFont typeface="+mj-lt"/>
              <a:buAutoNum type="arabicPeriod"/>
            </a:pPr>
            <a:r>
              <a:rPr lang="vi-VN" dirty="0"/>
              <a:t>Kết quả trả về là văn bản có timestamp, giúp dễ dàng đối chiếu các đoạn hội thoại cụ thể.</a:t>
            </a:r>
          </a:p>
          <a:p>
            <a:pPr>
              <a:buFont typeface="+mj-lt"/>
              <a:buAutoNum type="arabicPeriod"/>
            </a:pPr>
            <a:r>
              <a:rPr lang="vi-VN" b="1" dirty="0"/>
              <a:t>Xử lý văn bản qua AWS Lambda</a:t>
            </a:r>
            <a:r>
              <a:rPr lang="vi-VN" dirty="0"/>
              <a:t>:</a:t>
            </a:r>
          </a:p>
          <a:p>
            <a:pPr marL="742950" lvl="1" indent="-285750">
              <a:buFont typeface="+mj-lt"/>
              <a:buAutoNum type="arabicPeriod"/>
            </a:pPr>
            <a:r>
              <a:rPr lang="vi-VN" dirty="0"/>
              <a:t>Tự động kích hoạt </a:t>
            </a:r>
            <a:r>
              <a:rPr lang="vi-VN" b="1" dirty="0"/>
              <a:t>AWS Lambda</a:t>
            </a:r>
            <a:r>
              <a:rPr lang="vi-VN" dirty="0"/>
              <a:t> khi nhận dữ liệu từ Amazon Transcribe.</a:t>
            </a:r>
          </a:p>
          <a:p>
            <a:pPr marL="742950" lvl="1" indent="-285750">
              <a:buFont typeface="+mj-lt"/>
              <a:buAutoNum type="arabicPeriod"/>
            </a:pPr>
            <a:r>
              <a:rPr lang="vi-VN" b="1" dirty="0"/>
              <a:t>Các nhiệm vụ xử lý chính:</a:t>
            </a:r>
            <a:endParaRPr lang="vi-VN" dirty="0"/>
          </a:p>
          <a:p>
            <a:pPr marL="1143000" lvl="2" indent="-228600">
              <a:buFont typeface="+mj-lt"/>
              <a:buAutoNum type="arabicPeriod"/>
            </a:pPr>
            <a:r>
              <a:rPr lang="vi-VN" dirty="0"/>
              <a:t>Loại bỏ các từ dư thừa hoặc thông tin không liên quan (ví dụ: "um", "ah", tạm dừng).</a:t>
            </a:r>
          </a:p>
          <a:p>
            <a:pPr marL="1143000" lvl="2" indent="-228600">
              <a:buFont typeface="+mj-lt"/>
              <a:buAutoNum type="arabicPeriod"/>
            </a:pPr>
            <a:r>
              <a:rPr lang="vi-VN" dirty="0"/>
              <a:t>Chuẩn hóa văn bản: Chuyển toàn bộ thành dạng thống nhất (ví dụ: chữ thường, loại bỏ ký tự đặc biệt).</a:t>
            </a:r>
          </a:p>
          <a:p>
            <a:pPr marL="1143000" lvl="2" indent="-228600">
              <a:buFont typeface="+mj-lt"/>
              <a:buAutoNum type="arabicPeriod"/>
            </a:pPr>
            <a:r>
              <a:rPr lang="vi-VN" dirty="0"/>
              <a:t>Trích xuất thông tin chính: Các từ khóa hoặc câu quan trọng liên quan đến biểu mẫu quy định.</a:t>
            </a:r>
          </a:p>
          <a:p>
            <a:pPr>
              <a:buFont typeface="+mj-lt"/>
              <a:buAutoNum type="arabicPeriod"/>
            </a:pPr>
            <a:r>
              <a:rPr lang="vi-VN" b="1" dirty="0"/>
              <a:t>Kết quả đầu ra</a:t>
            </a:r>
            <a:r>
              <a:rPr lang="vi-VN" dirty="0"/>
              <a:t>:</a:t>
            </a:r>
          </a:p>
          <a:p>
            <a:pPr marL="742950" lvl="1" indent="-285750">
              <a:buFont typeface="+mj-lt"/>
              <a:buAutoNum type="arabicPeriod"/>
            </a:pPr>
            <a:r>
              <a:rPr lang="vi-VN" dirty="0"/>
              <a:t>Dữ liệu đã qua xử lý được gửi đến DynamoDB để lưu trữ lâu dài.</a:t>
            </a:r>
            <a:endParaRPr lang="en-US" dirty="0"/>
          </a:p>
          <a:p>
            <a:pPr marL="742950" lvl="1" indent="-285750">
              <a:buFont typeface="+mj-lt"/>
              <a:buAutoNum type="arabicPeriod"/>
            </a:pPr>
            <a:endParaRPr lang="en-US" dirty="0"/>
          </a:p>
          <a:p>
            <a:pPr rtl="0">
              <a:spcBef>
                <a:spcPts val="1200"/>
              </a:spcBef>
              <a:spcAft>
                <a:spcPts val="1200"/>
              </a:spcAft>
            </a:pPr>
            <a:r>
              <a:rPr lang="vi-VN" sz="1800" b="0" i="0" u="none" strike="noStrike" dirty="0">
                <a:solidFill>
                  <a:srgbClr val="000000"/>
                </a:solidFill>
                <a:effectLst/>
                <a:latin typeface="Arial" panose="020B0604020202020204" pitchFamily="34" charset="0"/>
              </a:rPr>
              <a:t>Dịch vụ </a:t>
            </a:r>
            <a:r>
              <a:rPr lang="vi-VN" sz="1800" b="1" i="0" u="none" strike="noStrike" dirty="0">
                <a:solidFill>
                  <a:srgbClr val="000000"/>
                </a:solidFill>
                <a:effectLst/>
                <a:latin typeface="Arial" panose="020B0604020202020204" pitchFamily="34" charset="0"/>
              </a:rPr>
              <a:t>Amazon Transcribe</a:t>
            </a:r>
            <a:r>
              <a:rPr lang="vi-VN" sz="1800" b="0" i="0" u="none" strike="noStrike" dirty="0">
                <a:solidFill>
                  <a:srgbClr val="000000"/>
                </a:solidFill>
                <a:effectLst/>
                <a:latin typeface="Arial" panose="020B0604020202020204" pitchFamily="34" charset="0"/>
              </a:rPr>
              <a:t> (Streaming API) là bước quan trọng trong hệ thống, thực hiện </a:t>
            </a:r>
            <a:r>
              <a:rPr lang="vi-VN" sz="1800" b="1" i="0" u="none" strike="noStrike" dirty="0">
                <a:solidFill>
                  <a:srgbClr val="000000"/>
                </a:solidFill>
                <a:effectLst/>
                <a:latin typeface="Arial" panose="020B0604020202020204" pitchFamily="34" charset="0"/>
              </a:rPr>
              <a:t>chuyển đổi giọng nói thành văn bản</a:t>
            </a:r>
            <a:r>
              <a:rPr lang="vi-VN" sz="1800" b="0" i="0" u="none" strike="noStrike" dirty="0">
                <a:solidFill>
                  <a:srgbClr val="000000"/>
                </a:solidFill>
                <a:effectLst/>
                <a:latin typeface="Arial" panose="020B0604020202020204" pitchFamily="34" charset="0"/>
              </a:rPr>
              <a:t>. Có thể hình dung, khi khách hàng nói, văn bản sẽ được tạo ra trong thời gian thực. Bên cạnh đó, Transcribe còn hỗ trợ phân biệt người nói (nếu có nhiều người tham gia cuộc gọi).</a:t>
            </a:r>
            <a:endParaRPr lang="vi-VN" b="0" dirty="0">
              <a:effectLst/>
            </a:endParaRPr>
          </a:p>
          <a:p>
            <a:pPr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Arial" panose="020B0604020202020204" pitchFamily="34" charset="0"/>
              </a:rPr>
              <a:t>Văn bản này không chỉ được xử lý nhanh chóng mà còn được lưu tạm thời vào </a:t>
            </a:r>
            <a:r>
              <a:rPr lang="vi-VN" sz="1800" b="1" i="0" u="none" strike="noStrike" dirty="0">
                <a:solidFill>
                  <a:srgbClr val="000000"/>
                </a:solidFill>
                <a:effectLst/>
                <a:latin typeface="Arial" panose="020B0604020202020204" pitchFamily="34" charset="0"/>
              </a:rPr>
              <a:t>Amazon DynamoDB</a:t>
            </a:r>
            <a:r>
              <a:rPr lang="vi-VN" sz="1800" b="0" i="0" u="none" strike="noStrike" dirty="0">
                <a:solidFill>
                  <a:srgbClr val="000000"/>
                </a:solidFill>
                <a:effectLst/>
                <a:latin typeface="Arial" panose="020B0604020202020204" pitchFamily="34" charset="0"/>
              </a:rPr>
              <a:t>, đảm bảo khả năng truy vấn linh hoạt và tức thời.</a:t>
            </a:r>
          </a:p>
          <a:p>
            <a:pPr marL="228600" indent="-228600" rtl="0">
              <a:spcBef>
                <a:spcPts val="1200"/>
              </a:spcBef>
              <a:spcAft>
                <a:spcPts val="200"/>
              </a:spcAft>
            </a:pPr>
            <a:r>
              <a:rPr lang="vi-VN" sz="1800" b="1" i="0" u="none" strike="noStrike" dirty="0">
                <a:solidFill>
                  <a:srgbClr val="000000"/>
                </a:solidFill>
                <a:effectLst/>
                <a:latin typeface="Arial" panose="020B0604020202020204" pitchFamily="34" charset="0"/>
              </a:rPr>
              <a:t>Lưu trữ và quản lý dữ liệu</a:t>
            </a:r>
            <a:endParaRPr lang="vi-VN" b="1" dirty="0">
              <a:effectLst/>
            </a:endParaRPr>
          </a:p>
          <a:p>
            <a:pPr rtl="0">
              <a:spcBef>
                <a:spcPts val="1200"/>
              </a:spcBef>
              <a:spcAft>
                <a:spcPts val="1200"/>
              </a:spcAft>
            </a:pPr>
            <a:r>
              <a:rPr lang="vi-VN" sz="1800" b="0" i="0" u="none" strike="noStrike" dirty="0">
                <a:solidFill>
                  <a:srgbClr val="000000"/>
                </a:solidFill>
                <a:effectLst/>
                <a:latin typeface="Arial" panose="020B0604020202020204" pitchFamily="34" charset="0"/>
              </a:rPr>
              <a:t>Sau khi văn bản được tạo ra, dữ liệu sẽ được lưu trữ trên </a:t>
            </a:r>
            <a:r>
              <a:rPr lang="vi-VN" sz="1800" b="1" i="0" u="none" strike="noStrike" dirty="0">
                <a:solidFill>
                  <a:srgbClr val="000000"/>
                </a:solidFill>
                <a:effectLst/>
                <a:latin typeface="Arial" panose="020B0604020202020204" pitchFamily="34" charset="0"/>
              </a:rPr>
              <a:t>Amazon S3</a:t>
            </a:r>
            <a:r>
              <a:rPr lang="vi-VN" sz="1800" b="0" i="0" u="none" strike="noStrike" dirty="0">
                <a:solidFill>
                  <a:srgbClr val="000000"/>
                </a:solidFill>
                <a:effectLst/>
                <a:latin typeface="Arial" panose="020B0604020202020204" pitchFamily="34" charset="0"/>
              </a:rPr>
              <a:t>, một dịch vụ lưu trữ đám mây mạnh mẽ. Tại đây:</a:t>
            </a:r>
            <a:endParaRPr lang="vi-VN" b="0" dirty="0">
              <a:effectLst/>
            </a:endParaRPr>
          </a:p>
          <a:p>
            <a:pPr rtl="0" fontAlgn="base">
              <a:spcBef>
                <a:spcPts val="1200"/>
              </a:spcBef>
              <a:spcAft>
                <a:spcPts val="1200"/>
              </a:spcAft>
              <a:buFont typeface="Arial" panose="020B0604020202020204" pitchFamily="34" charset="0"/>
              <a:buChar char="•"/>
            </a:pPr>
            <a:r>
              <a:rPr lang="vi-VN" sz="1800" b="1" i="0" u="none" strike="noStrike" dirty="0">
                <a:solidFill>
                  <a:srgbClr val="000000"/>
                </a:solidFill>
                <a:effectLst/>
                <a:latin typeface="Arial" panose="020B0604020202020204" pitchFamily="34" charset="0"/>
              </a:rPr>
              <a:t>Tệp âm thanh gốc</a:t>
            </a:r>
            <a:r>
              <a:rPr lang="vi-VN" sz="1800" b="0" i="0" u="none" strike="noStrike" dirty="0">
                <a:solidFill>
                  <a:srgbClr val="000000"/>
                </a:solidFill>
                <a:effectLst/>
                <a:latin typeface="Arial" panose="020B0604020202020204" pitchFamily="34" charset="0"/>
              </a:rPr>
              <a:t> từ cuộc gọi và </a:t>
            </a:r>
            <a:r>
              <a:rPr lang="vi-VN" sz="1800" b="1" i="0" u="none" strike="noStrike" dirty="0">
                <a:solidFill>
                  <a:srgbClr val="000000"/>
                </a:solidFill>
                <a:effectLst/>
                <a:latin typeface="Arial" panose="020B0604020202020204" pitchFamily="34" charset="0"/>
              </a:rPr>
              <a:t>văn bản chuyển đổi</a:t>
            </a:r>
            <a:r>
              <a:rPr lang="vi-VN" sz="1800" b="0" i="0" u="none" strike="noStrike" dirty="0">
                <a:solidFill>
                  <a:srgbClr val="000000"/>
                </a:solidFill>
                <a:effectLst/>
                <a:latin typeface="Arial" panose="020B0604020202020204" pitchFamily="34" charset="0"/>
              </a:rPr>
              <a:t> sẽ được lưu trữ lâu dài.</a:t>
            </a:r>
          </a:p>
          <a:p>
            <a:pPr rtl="0" fontAlgn="base">
              <a:spcBef>
                <a:spcPts val="1200"/>
              </a:spcBef>
              <a:spcAft>
                <a:spcPts val="1200"/>
              </a:spcAft>
              <a:buFont typeface="Arial" panose="020B0604020202020204" pitchFamily="34" charset="0"/>
              <a:buChar char="•"/>
            </a:pPr>
            <a:r>
              <a:rPr lang="vi-VN" sz="1800" b="0" i="0" u="none" strike="noStrike" dirty="0">
                <a:solidFill>
                  <a:srgbClr val="000000"/>
                </a:solidFill>
                <a:effectLst/>
                <a:latin typeface="Arial" panose="020B0604020202020204" pitchFamily="34" charset="0"/>
              </a:rPr>
              <a:t>Điều này đảm bảo dữ liệu luôn sẵn sàng cho các mục đích kiểm tra, phân tích hoặc báo cáo trong tương lai.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mj-lt"/>
              <a:buAutoNum type="arabicPeriod"/>
            </a:pPr>
            <a:r>
              <a:rPr lang="vi-VN" b="1" dirty="0"/>
              <a:t>Lưu trữ dữ liệu trong DynamoDB</a:t>
            </a:r>
            <a:r>
              <a:rPr lang="vi-VN" dirty="0"/>
              <a:t>:</a:t>
            </a:r>
          </a:p>
          <a:p>
            <a:pPr marL="742950" lvl="1" indent="-285750">
              <a:buFont typeface="+mj-lt"/>
              <a:buAutoNum type="arabicPeriod"/>
            </a:pPr>
            <a:r>
              <a:rPr lang="vi-VN" dirty="0"/>
              <a:t>Toàn bộ dữ liệu đã qua xử lý từ Lambda được lưu vào DynamoDB.</a:t>
            </a:r>
          </a:p>
          <a:p>
            <a:pPr marL="742950" lvl="1" indent="-285750">
              <a:buFont typeface="+mj-lt"/>
              <a:buAutoNum type="arabicPeriod"/>
            </a:pPr>
            <a:r>
              <a:rPr lang="vi-VN" dirty="0"/>
              <a:t>Dữ liệu được tổ chức theo dạng bảng với các trường chính:</a:t>
            </a:r>
          </a:p>
          <a:p>
            <a:pPr marL="1143000" lvl="2" indent="-228600">
              <a:buFont typeface="+mj-lt"/>
              <a:buAutoNum type="arabicPeriod"/>
            </a:pPr>
            <a:r>
              <a:rPr lang="vi-VN" b="1" dirty="0"/>
              <a:t>ID khách hàng</a:t>
            </a:r>
            <a:r>
              <a:rPr lang="vi-VN" dirty="0"/>
              <a:t>, </a:t>
            </a:r>
            <a:r>
              <a:rPr lang="vi-VN" b="1" dirty="0"/>
              <a:t>timestamp</a:t>
            </a:r>
            <a:r>
              <a:rPr lang="vi-VN" dirty="0"/>
              <a:t>, </a:t>
            </a:r>
            <a:r>
              <a:rPr lang="vi-VN" b="1" dirty="0"/>
              <a:t>kết quả hội thoại</a:t>
            </a:r>
            <a:r>
              <a:rPr lang="vi-VN" dirty="0"/>
              <a:t>, </a:t>
            </a:r>
            <a:r>
              <a:rPr lang="vi-VN" b="1" dirty="0"/>
              <a:t>đánh giá tuân thủ biểu mẫu</a:t>
            </a:r>
            <a:r>
              <a:rPr lang="vi-VN" dirty="0"/>
              <a:t>.</a:t>
            </a:r>
          </a:p>
          <a:p>
            <a:pPr>
              <a:buFont typeface="+mj-lt"/>
              <a:buAutoNum type="arabicPeriod"/>
            </a:pPr>
            <a:r>
              <a:rPr lang="vi-VN" b="1" dirty="0"/>
              <a:t>Xây dựng Knowledge Base (Cơ sở tri thức)</a:t>
            </a:r>
            <a:r>
              <a:rPr lang="vi-VN" dirty="0"/>
              <a:t>:</a:t>
            </a:r>
          </a:p>
          <a:p>
            <a:pPr marL="742950" lvl="1" indent="-285750">
              <a:buFont typeface="+mj-lt"/>
              <a:buAutoNum type="arabicPeriod"/>
            </a:pPr>
            <a:r>
              <a:rPr lang="vi-VN" b="1" dirty="0"/>
              <a:t>Amazon OpenSearch</a:t>
            </a:r>
            <a:r>
              <a:rPr lang="vi-VN" dirty="0"/>
              <a:t>:</a:t>
            </a:r>
          </a:p>
          <a:p>
            <a:pPr marL="1143000" lvl="2" indent="-228600">
              <a:buFont typeface="+mj-lt"/>
              <a:buAutoNum type="arabicPeriod"/>
            </a:pPr>
            <a:r>
              <a:rPr lang="vi-VN" dirty="0"/>
              <a:t>Lưu trữ và quản lý các vector dữ liệu (trích xuất từ biểu mẫu quy định).</a:t>
            </a:r>
          </a:p>
          <a:p>
            <a:pPr marL="1143000" lvl="2" indent="-228600">
              <a:buFont typeface="+mj-lt"/>
              <a:buAutoNum type="arabicPeriod"/>
            </a:pPr>
            <a:r>
              <a:rPr lang="vi-VN" dirty="0"/>
              <a:t>Tìm kiếm nhanh và hiệu quả các thông tin liên quan đến các biểu mẫu.</a:t>
            </a:r>
          </a:p>
          <a:p>
            <a:pPr>
              <a:buFont typeface="+mj-lt"/>
              <a:buAutoNum type="arabicPeriod"/>
            </a:pPr>
            <a:r>
              <a:rPr lang="vi-VN" b="1" dirty="0"/>
              <a:t>Phân tích và trả kết quả với Amazon Bedrock</a:t>
            </a:r>
            <a:r>
              <a:rPr lang="vi-VN" dirty="0"/>
              <a:t>:</a:t>
            </a:r>
          </a:p>
          <a:p>
            <a:pPr marL="742950" lvl="1" indent="-285750">
              <a:buFont typeface="+mj-lt"/>
              <a:buAutoNum type="arabicPeriod"/>
            </a:pPr>
            <a:r>
              <a:rPr lang="vi-VN" b="1" dirty="0"/>
              <a:t>Amazon Bedrock</a:t>
            </a:r>
            <a:r>
              <a:rPr lang="vi-VN" dirty="0"/>
              <a:t> sử dụng mô hình AI để phân tích dữ liệu hội thoại và đối chiếu với biểu mẫu:</a:t>
            </a:r>
          </a:p>
          <a:p>
            <a:pPr marL="1143000" lvl="2" indent="-228600">
              <a:buFont typeface="+mj-lt"/>
              <a:buAutoNum type="arabicPeriod"/>
            </a:pPr>
            <a:r>
              <a:rPr lang="vi-VN" dirty="0"/>
              <a:t>Đưa ra đánh giá tuân thủ cho từng phần hội thoại.</a:t>
            </a:r>
          </a:p>
          <a:p>
            <a:pPr marL="1143000" lvl="2" indent="-228600">
              <a:buFont typeface="+mj-lt"/>
              <a:buAutoNum type="arabicPeriod"/>
            </a:pPr>
            <a:r>
              <a:rPr lang="vi-VN" dirty="0"/>
              <a:t>Gợi ý các cải thiện nếu nhân viên chưa tuân thủ đúng biểu mẫu.</a:t>
            </a:r>
          </a:p>
          <a:p>
            <a:pPr>
              <a:buFont typeface="+mj-lt"/>
              <a:buAutoNum type="arabicPeriod"/>
            </a:pPr>
            <a:r>
              <a:rPr lang="vi-VN" b="1" dirty="0"/>
              <a:t>Trả kết quả cuối cùng</a:t>
            </a:r>
            <a:r>
              <a:rPr lang="vi-VN" dirty="0"/>
              <a:t>:</a:t>
            </a:r>
          </a:p>
          <a:p>
            <a:pPr marL="742950" lvl="1" indent="-285750">
              <a:buFont typeface="+mj-lt"/>
              <a:buAutoNum type="arabicPeriod"/>
            </a:pPr>
            <a:r>
              <a:rPr lang="vi-VN" dirty="0"/>
              <a:t>Dựa trên kết quả của Amazon Bedrock, hệ thống trả về thông tin cụ thể:</a:t>
            </a:r>
          </a:p>
          <a:p>
            <a:pPr marL="1143000" lvl="2" indent="-228600">
              <a:buFont typeface="+mj-lt"/>
              <a:buAutoNum type="arabicPeriod"/>
            </a:pPr>
            <a:r>
              <a:rPr lang="vi-VN" b="1" dirty="0"/>
              <a:t>Phần nào của hội thoại không tuân thủ</a:t>
            </a:r>
            <a:r>
              <a:rPr lang="vi-VN" dirty="0"/>
              <a:t>.</a:t>
            </a:r>
          </a:p>
          <a:p>
            <a:pPr marL="1143000" lvl="2" indent="-228600">
              <a:buFont typeface="+mj-lt"/>
              <a:buAutoNum type="arabicPeriod"/>
            </a:pPr>
            <a:r>
              <a:rPr lang="vi-VN" b="1" dirty="0"/>
              <a:t>Điểm đánh giá tuân thủ</a:t>
            </a:r>
            <a:r>
              <a:rPr lang="vi-VN" dirty="0"/>
              <a:t> (Compliance Score).</a:t>
            </a:r>
          </a:p>
          <a:p>
            <a:pPr marL="1143000" lvl="2" indent="-228600">
              <a:buFont typeface="+mj-lt"/>
              <a:buAutoNum type="arabicPeriod"/>
            </a:pPr>
            <a:r>
              <a:rPr lang="vi-VN" dirty="0"/>
              <a:t>Gợi ý sửa đổi cho nhân viên.</a:t>
            </a:r>
            <a:endParaRPr lang="en-US" dirty="0"/>
          </a:p>
          <a:p>
            <a:pPr marL="1143000" lvl="2" indent="-228600">
              <a:buFont typeface="+mj-lt"/>
              <a:buAutoNum type="arabicPeriod"/>
            </a:pPr>
            <a:endParaRPr lang="en-US" dirty="0"/>
          </a:p>
          <a:p>
            <a:pPr rtl="0">
              <a:spcBef>
                <a:spcPts val="1200"/>
              </a:spcBef>
              <a:spcAft>
                <a:spcPts val="1200"/>
              </a:spcAft>
            </a:pPr>
            <a:r>
              <a:rPr lang="vi-VN" sz="1100" b="0" i="0" u="none" strike="noStrike" dirty="0">
                <a:solidFill>
                  <a:srgbClr val="000000"/>
                </a:solidFill>
                <a:effectLst/>
                <a:latin typeface="Arial" panose="020B0604020202020204" pitchFamily="34" charset="0"/>
              </a:rPr>
              <a:t>Khi </a:t>
            </a:r>
            <a:r>
              <a:rPr lang="vi-VN" sz="1100" b="1" i="0" u="none" strike="noStrike" dirty="0">
                <a:solidFill>
                  <a:srgbClr val="000000"/>
                </a:solidFill>
                <a:effectLst/>
                <a:latin typeface="Arial" panose="020B0604020202020204" pitchFamily="34" charset="0"/>
              </a:rPr>
              <a:t>quản lý</a:t>
            </a:r>
            <a:r>
              <a:rPr lang="vi-VN" sz="1100" b="0" i="0" u="none" strike="noStrike" dirty="0">
                <a:solidFill>
                  <a:srgbClr val="000000"/>
                </a:solidFill>
                <a:effectLst/>
                <a:latin typeface="Arial" panose="020B0604020202020204" pitchFamily="34" charset="0"/>
              </a:rPr>
              <a:t> muốn thực hiện các yêu cầu như đánh giá hiệu suất hội thoại hoặc phân tích dữ liệu, họ có thể sử dụng </a:t>
            </a:r>
            <a:r>
              <a:rPr lang="vi-VN" sz="1100" b="1" i="0" u="none" strike="noStrike" dirty="0">
                <a:solidFill>
                  <a:srgbClr val="000000"/>
                </a:solidFill>
                <a:effectLst/>
                <a:latin typeface="Arial" panose="020B0604020202020204" pitchFamily="34" charset="0"/>
              </a:rPr>
              <a:t>API Gateway</a:t>
            </a:r>
            <a:r>
              <a:rPr lang="vi-VN" sz="1100" b="0" i="0" u="none" strike="noStrike" dirty="0">
                <a:solidFill>
                  <a:srgbClr val="000000"/>
                </a:solidFill>
                <a:effectLst/>
                <a:latin typeface="Arial" panose="020B0604020202020204" pitchFamily="34" charset="0"/>
              </a:rPr>
              <a:t> để gửi truy vấn. Yêu cầu này sẽ được chuyển đến </a:t>
            </a:r>
            <a:r>
              <a:rPr lang="vi-VN" sz="1100" b="1" i="0" u="none" strike="noStrike" dirty="0">
                <a:solidFill>
                  <a:srgbClr val="000000"/>
                </a:solidFill>
                <a:effectLst/>
                <a:latin typeface="Arial" panose="020B0604020202020204" pitchFamily="34" charset="0"/>
              </a:rPr>
              <a:t>AWS Lambda</a:t>
            </a:r>
            <a:r>
              <a:rPr lang="vi-VN" sz="1100" b="0" i="0" u="none" strike="noStrike" dirty="0">
                <a:solidFill>
                  <a:srgbClr val="000000"/>
                </a:solidFill>
                <a:effectLst/>
                <a:latin typeface="Arial" panose="020B0604020202020204" pitchFamily="34" charset="0"/>
              </a:rPr>
              <a:t>, nơi chịu trách nhiệm:</a:t>
            </a:r>
            <a:endParaRPr lang="vi-VN" b="0" dirty="0">
              <a:effectLst/>
            </a:endParaRPr>
          </a:p>
          <a:p>
            <a:pPr rtl="0" fontAlgn="base">
              <a:spcBef>
                <a:spcPts val="1200"/>
              </a:spcBef>
              <a:buFont typeface="Arial" panose="020B0604020202020204" pitchFamily="34" charset="0"/>
              <a:buChar char="•"/>
            </a:pPr>
            <a:r>
              <a:rPr lang="vi-VN" sz="1100" b="0" i="0" u="none" strike="noStrike" dirty="0">
                <a:solidFill>
                  <a:srgbClr val="000000"/>
                </a:solidFill>
                <a:effectLst/>
                <a:latin typeface="Arial" panose="020B0604020202020204" pitchFamily="34" charset="0"/>
              </a:rPr>
              <a:t>Truy xuất dữ liệu từ </a:t>
            </a:r>
            <a:r>
              <a:rPr lang="vi-VN" sz="1100" b="1" i="0" u="none" strike="noStrike" dirty="0">
                <a:solidFill>
                  <a:srgbClr val="000000"/>
                </a:solidFill>
                <a:effectLst/>
                <a:latin typeface="Arial" panose="020B0604020202020204" pitchFamily="34" charset="0"/>
              </a:rPr>
              <a:t>DynamoDB</a:t>
            </a:r>
            <a:r>
              <a:rPr lang="vi-VN" sz="1100" b="0" i="0" u="none" strike="noStrike" dirty="0">
                <a:solidFill>
                  <a:srgbClr val="000000"/>
                </a:solidFill>
                <a:effectLst/>
                <a:latin typeface="Arial" panose="020B0604020202020204" pitchFamily="34" charset="0"/>
              </a:rPr>
              <a:t> (nếu cần dữ liệu thời gian thực).</a:t>
            </a:r>
          </a:p>
          <a:p>
            <a:pPr rtl="0" fontAlgn="base">
              <a:spcAft>
                <a:spcPts val="1200"/>
              </a:spcAft>
              <a:buFont typeface="Arial" panose="020B0604020202020204" pitchFamily="34" charset="0"/>
              <a:buChar char="•"/>
            </a:pPr>
            <a:r>
              <a:rPr lang="vi-VN" sz="1100" b="0" i="0" u="none" strike="noStrike" dirty="0">
                <a:solidFill>
                  <a:srgbClr val="000000"/>
                </a:solidFill>
                <a:effectLst/>
                <a:latin typeface="Arial" panose="020B0604020202020204" pitchFamily="34" charset="0"/>
              </a:rPr>
              <a:t>Hoặc từ </a:t>
            </a:r>
            <a:r>
              <a:rPr lang="vi-VN" sz="1100" b="1" i="0" u="none" strike="noStrike" dirty="0">
                <a:solidFill>
                  <a:srgbClr val="000000"/>
                </a:solidFill>
                <a:effectLst/>
                <a:latin typeface="Arial" panose="020B0604020202020204" pitchFamily="34" charset="0"/>
              </a:rPr>
              <a:t>S3</a:t>
            </a:r>
            <a:r>
              <a:rPr lang="vi-VN" sz="1100" b="0" i="0" u="none" strike="noStrike" dirty="0">
                <a:solidFill>
                  <a:srgbClr val="000000"/>
                </a:solidFill>
                <a:effectLst/>
                <a:latin typeface="Arial" panose="020B0604020202020204" pitchFamily="34" charset="0"/>
              </a:rPr>
              <a:t>, nếu yêu cầu phân tích các bản ghi cũ.</a:t>
            </a:r>
          </a:p>
          <a:p>
            <a:pPr rtl="0">
              <a:spcBef>
                <a:spcPts val="1200"/>
              </a:spcBef>
              <a:spcAft>
                <a:spcPts val="1200"/>
              </a:spcAft>
            </a:pPr>
            <a:r>
              <a:rPr lang="vi-VN" sz="1100" b="0" i="0" u="none" strike="noStrike" dirty="0">
                <a:solidFill>
                  <a:srgbClr val="000000"/>
                </a:solidFill>
                <a:effectLst/>
                <a:latin typeface="Arial" panose="020B0604020202020204" pitchFamily="34" charset="0"/>
              </a:rPr>
              <a:t>Trong hệ thống này, người quản lý hoặc nhân viên có thể tải các tài liệu liên quan lên hệ thống thông qua giao diện tích hợp.</a:t>
            </a:r>
            <a:endParaRPr lang="vi-VN" b="0" dirty="0">
              <a:effectLst/>
            </a:endParaRPr>
          </a:p>
          <a:p>
            <a:pPr rtl="0" fontAlgn="base">
              <a:spcBef>
                <a:spcPts val="1200"/>
              </a:spcBef>
              <a:buFont typeface="+mj-lt"/>
              <a:buAutoNum type="arabicPeriod"/>
            </a:pPr>
            <a:r>
              <a:rPr lang="vi-VN" sz="1100" b="1" i="0" u="none" strike="noStrike" dirty="0">
                <a:solidFill>
                  <a:srgbClr val="000000"/>
                </a:solidFill>
                <a:effectLst/>
                <a:latin typeface="Arial" panose="020B0604020202020204" pitchFamily="34" charset="0"/>
              </a:rPr>
              <a:t>Người dùng tải lên tài liệu:</a:t>
            </a:r>
            <a:r>
              <a:rPr lang="vi-VN" sz="1100" b="0" i="0" u="none" strike="noStrike" dirty="0">
                <a:solidFill>
                  <a:srgbClr val="000000"/>
                </a:solidFill>
                <a:effectLst/>
                <a:latin typeface="Arial" panose="020B0604020202020204" pitchFamily="34" charset="0"/>
              </a:rPr>
              <a:t> Tài liệu, ví dụ như hợp đồng, quy định, hoặc các câu hỏi thường gặp (FAQ), được tải lên hệ thống thông qua giao diện quản trị.</a:t>
            </a:r>
          </a:p>
          <a:p>
            <a:pPr rtl="0" fontAlgn="base">
              <a:buFont typeface="+mj-lt"/>
              <a:buAutoNum type="arabicPeriod"/>
            </a:pPr>
            <a:r>
              <a:rPr lang="vi-VN" sz="1100" b="1" i="0" u="none" strike="noStrike" dirty="0">
                <a:solidFill>
                  <a:srgbClr val="000000"/>
                </a:solidFill>
                <a:effectLst/>
                <a:latin typeface="Arial" panose="020B0604020202020204" pitchFamily="34" charset="0"/>
              </a:rPr>
              <a:t>Lưu trữ tài liệu:</a:t>
            </a:r>
            <a:endParaRPr lang="vi-VN"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vi-VN" sz="1100" b="0" i="0" u="none" strike="noStrike" dirty="0">
                <a:solidFill>
                  <a:srgbClr val="000000"/>
                </a:solidFill>
                <a:effectLst/>
                <a:latin typeface="Arial" panose="020B0604020202020204" pitchFamily="34" charset="0"/>
              </a:rPr>
              <a:t>Các tài liệu này được lưu trữ trong </a:t>
            </a:r>
            <a:r>
              <a:rPr lang="vi-VN" sz="1100" b="1" i="0" u="none" strike="noStrike" dirty="0">
                <a:solidFill>
                  <a:srgbClr val="000000"/>
                </a:solidFill>
                <a:effectLst/>
                <a:latin typeface="Arial" panose="020B0604020202020204" pitchFamily="34" charset="0"/>
              </a:rPr>
              <a:t>Amazon S3</a:t>
            </a:r>
            <a:r>
              <a:rPr lang="vi-VN" sz="1100" b="0" i="0" u="none" strike="noStrike" dirty="0">
                <a:solidFill>
                  <a:srgbClr val="000000"/>
                </a:solidFill>
                <a:effectLst/>
                <a:latin typeface="Arial" panose="020B0604020202020204" pitchFamily="34" charset="0"/>
              </a:rPr>
              <a:t>, đảm bảo rằng dữ liệu được tổ chức và sẵn sàng để truy vấn.</a:t>
            </a:r>
          </a:p>
          <a:p>
            <a:pPr rtl="0" fontAlgn="base">
              <a:buFont typeface="+mj-lt"/>
              <a:buAutoNum type="arabicPeriod"/>
            </a:pPr>
            <a:r>
              <a:rPr lang="vi-VN" sz="1100" b="1" i="0" u="none" strike="noStrike" dirty="0">
                <a:solidFill>
                  <a:srgbClr val="000000"/>
                </a:solidFill>
                <a:effectLst/>
                <a:latin typeface="Arial" panose="020B0604020202020204" pitchFamily="34" charset="0"/>
              </a:rPr>
              <a:t>Xử lý và phân tích tài liệu:</a:t>
            </a:r>
            <a:endParaRPr lang="vi-VN" sz="11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vi-VN" sz="1100" b="0" i="0" u="none" strike="noStrike" dirty="0">
                <a:solidFill>
                  <a:srgbClr val="000000"/>
                </a:solidFill>
                <a:effectLst/>
                <a:latin typeface="Arial" panose="020B0604020202020204" pitchFamily="34" charset="0"/>
              </a:rPr>
              <a:t>Sau khi tải lên, tài liệu được xử lý qua </a:t>
            </a:r>
            <a:r>
              <a:rPr lang="vi-VN" sz="1100" b="1" i="0" u="none" strike="noStrike" dirty="0">
                <a:solidFill>
                  <a:srgbClr val="000000"/>
                </a:solidFill>
                <a:effectLst/>
                <a:latin typeface="Arial" panose="020B0604020202020204" pitchFamily="34" charset="0"/>
              </a:rPr>
              <a:t>Amazon Bedrock</a:t>
            </a:r>
            <a:r>
              <a:rPr lang="vi-VN" sz="1100" b="0" i="0" u="none" strike="noStrike" dirty="0">
                <a:solidFill>
                  <a:srgbClr val="000000"/>
                </a:solidFill>
                <a:effectLst/>
                <a:latin typeface="Arial" panose="020B0604020202020204" pitchFamily="34" charset="0"/>
              </a:rPr>
              <a:t> hoặc mô hình AI tương tự để trích xuất thông tin quan trọng.</a:t>
            </a:r>
          </a:p>
          <a:p>
            <a:r>
              <a:rPr lang="vi-VN" sz="1100" b="0" i="0" u="none" strike="noStrike" dirty="0">
                <a:solidFill>
                  <a:srgbClr val="000000"/>
                </a:solidFill>
                <a:effectLst/>
                <a:latin typeface="Arial" panose="020B0604020202020204" pitchFamily="34" charset="0"/>
              </a:rPr>
              <a:t>Kết quả xử lý, như các điểm dữ liệu hoặc metadata, sẽ được lưu trữ trong </a:t>
            </a:r>
            <a:r>
              <a:rPr lang="vi-VN" sz="1100" b="1" i="0" u="none" strike="noStrike" dirty="0">
                <a:solidFill>
                  <a:srgbClr val="000000"/>
                </a:solidFill>
                <a:effectLst/>
                <a:latin typeface="Arial" panose="020B0604020202020204" pitchFamily="34" charset="0"/>
              </a:rPr>
              <a:t>Amazon OpenSearch</a:t>
            </a:r>
            <a:r>
              <a:rPr lang="vi-VN" sz="1100" b="0" i="0" u="none" strike="noStrike" dirty="0">
                <a:solidFill>
                  <a:srgbClr val="000000"/>
                </a:solidFill>
                <a:effectLst/>
                <a:latin typeface="Arial" panose="020B0604020202020204" pitchFamily="34" charset="0"/>
              </a:rPr>
              <a:t>, tạo thành Knowledge Base của hệ thống.</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9801-A22D-EB4B-2284-5DCBDFCD357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B95556-A089-71BB-0B01-5EF292E238A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C708252-F8C0-B0B1-9450-D97BDC28173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573FAD2-C768-7B7E-A42E-B2DEF382475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AD4FBAF-F42A-D781-D585-6EA2C87E84F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sz="1800" b="0" i="0" u="none" strike="noStrike" dirty="0">
                <a:solidFill>
                  <a:srgbClr val="000000"/>
                </a:solidFill>
                <a:effectLst/>
                <a:latin typeface="Arial" panose="020B0604020202020204" pitchFamily="34" charset="0"/>
              </a:rPr>
              <a:t>Với kiến trúc này, hệ thống đảm bảo mọi quy trình từ thu thập, xử lý, phân tích đến lưu trữ dữ liệu âm thanh đều được thực hiện một cách trơn tru và hiệu quả. Cấu trúc dịch vụ linh hoạt của AWS cho phép mở rộng hoặc tùy chỉnh theo nhu cầu. </a:t>
            </a:r>
            <a:endParaRPr lang="en-US" dirty="0"/>
          </a:p>
        </p:txBody>
      </p:sp>
      <p:sp>
        <p:nvSpPr>
          <p:cNvPr id="6" name="Footer Placeholder 5">
            <a:extLst>
              <a:ext uri="{FF2B5EF4-FFF2-40B4-BE49-F238E27FC236}">
                <a16:creationId xmlns:a16="http://schemas.microsoft.com/office/drawing/2014/main" id="{96628756-3ECC-39AF-EF0B-95F7EE9490A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BB51724-38D9-0A94-BB6B-7DDE70959EA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45718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C0FA0-D820-3B7A-AB6E-AE6CB4197D5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0D582F-D58C-CD00-385E-3BFA453B841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6BCA56A-3417-ABC6-501E-AF03938A46D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7505CBB-9AD0-E631-9275-EF6B5034B0B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B3AE8C1-998C-3C7E-E393-8E651F0C42D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dirty="0"/>
              <a:t>Giải pháp này hiện tại đang trong giai đoạn MVP, nhưng chúng tôi đã đạt được những kết quả khả quan. Bản demo sẽ minh họa cách hệ thống hoạt động, từ nhận cuộc gọi, xử lý dữ liệu, đến trả kết quả tuân thủ.</a:t>
            </a:r>
            <a:br>
              <a:rPr lang="vi-VN" dirty="0"/>
            </a:br>
            <a:r>
              <a:rPr lang="en-US" dirty="0" err="1"/>
              <a:t>Nhóm</a:t>
            </a:r>
            <a:r>
              <a:rPr lang="vi-VN" dirty="0"/>
              <a:t> tin rằng với sự đầu tư và tối ưu hóa thêm, giải pháp này sẽ mang lại giá trị lớn cho ngân hàng và nâng cao chất lượng phục vụ khách hàng.</a:t>
            </a:r>
            <a:endParaRPr lang="en-US" dirty="0"/>
          </a:p>
        </p:txBody>
      </p:sp>
      <p:sp>
        <p:nvSpPr>
          <p:cNvPr id="6" name="Footer Placeholder 5">
            <a:extLst>
              <a:ext uri="{FF2B5EF4-FFF2-40B4-BE49-F238E27FC236}">
                <a16:creationId xmlns:a16="http://schemas.microsoft.com/office/drawing/2014/main" id="{CDED4629-681C-7ADE-0474-40D2E1D25C2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B377B60-25AA-67DE-FBFB-85680FE0345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5819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sp>
        <p:nvSpPr>
          <p:cNvPr id="2" name="TextBox 2"/>
          <p:cNvSpPr txBox="1"/>
          <p:nvPr/>
        </p:nvSpPr>
        <p:spPr>
          <a:xfrm>
            <a:off x="673579" y="9585826"/>
            <a:ext cx="8894362" cy="234494"/>
          </a:xfrm>
          <a:prstGeom prst="rect">
            <a:avLst/>
          </a:prstGeom>
        </p:spPr>
        <p:txBody>
          <a:bodyPr lIns="0" tIns="0" rIns="0" bIns="0" rtlCol="0" anchor="t">
            <a:spAutoFit/>
          </a:bodyPr>
          <a:lstStyle/>
          <a:p>
            <a:pPr algn="l">
              <a:lnSpc>
                <a:spcPts val="1680"/>
              </a:lnSpc>
            </a:pPr>
            <a:r>
              <a:rPr lang="en-US" sz="1400">
                <a:solidFill>
                  <a:srgbClr val="808080"/>
                </a:solidFill>
                <a:latin typeface="Arimo"/>
                <a:ea typeface="Arimo"/>
                <a:cs typeface="Arimo"/>
                <a:sym typeface="Arimo"/>
              </a:rPr>
              <a:t>© 2025, Amazon Web Services, Inc. or its Affiliates. </a:t>
            </a:r>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429893" y="9364890"/>
            <a:ext cx="4690867" cy="520723"/>
            <a:chOff x="0" y="0"/>
            <a:chExt cx="1235455" cy="137145"/>
          </a:xfrm>
        </p:grpSpPr>
        <p:sp>
          <p:nvSpPr>
            <p:cNvPr id="10" name="Freeform 10"/>
            <p:cNvSpPr/>
            <p:nvPr/>
          </p:nvSpPr>
          <p:spPr>
            <a:xfrm>
              <a:off x="0" y="0"/>
              <a:ext cx="1235455" cy="137145"/>
            </a:xfrm>
            <a:custGeom>
              <a:avLst/>
              <a:gdLst/>
              <a:ahLst/>
              <a:cxnLst/>
              <a:rect l="l" t="t" r="r" b="b"/>
              <a:pathLst>
                <a:path w="1235455" h="137145">
                  <a:moveTo>
                    <a:pt x="0" y="0"/>
                  </a:moveTo>
                  <a:lnTo>
                    <a:pt x="1235455" y="0"/>
                  </a:lnTo>
                  <a:lnTo>
                    <a:pt x="1235455" y="137145"/>
                  </a:lnTo>
                  <a:lnTo>
                    <a:pt x="0" y="137145"/>
                  </a:lnTo>
                  <a:close/>
                </a:path>
              </a:pathLst>
            </a:custGeom>
            <a:solidFill>
              <a:srgbClr val="232F3C"/>
            </a:solidFill>
          </p:spPr>
          <p:txBody>
            <a:bodyPr/>
            <a:lstStyle/>
            <a:p>
              <a:endParaRPr lang="en-US"/>
            </a:p>
          </p:txBody>
        </p:sp>
        <p:sp>
          <p:nvSpPr>
            <p:cNvPr id="11" name="TextBox 11"/>
            <p:cNvSpPr txBox="1"/>
            <p:nvPr/>
          </p:nvSpPr>
          <p:spPr>
            <a:xfrm>
              <a:off x="0" y="-19050"/>
              <a:ext cx="1235455" cy="156195"/>
            </a:xfrm>
            <a:prstGeom prst="rect">
              <a:avLst/>
            </a:prstGeom>
          </p:spPr>
          <p:txBody>
            <a:bodyPr lIns="50800" tIns="50800" rIns="50800" bIns="50800" rtlCol="0" anchor="ctr"/>
            <a:lstStyle/>
            <a:p>
              <a:pPr algn="ctr">
                <a:lnSpc>
                  <a:spcPts val="1680"/>
                </a:lnSpc>
              </a:pPr>
              <a:endParaRPr/>
            </a:p>
          </p:txBody>
        </p:sp>
      </p:grpSp>
      <p:sp>
        <p:nvSpPr>
          <p:cNvPr id="12" name="TextBox 12"/>
          <p:cNvSpPr txBox="1"/>
          <p:nvPr/>
        </p:nvSpPr>
        <p:spPr>
          <a:xfrm>
            <a:off x="1028700" y="6054052"/>
            <a:ext cx="7183120" cy="2084070"/>
          </a:xfrm>
          <a:prstGeom prst="rect">
            <a:avLst/>
          </a:prstGeom>
        </p:spPr>
        <p:txBody>
          <a:bodyPr lIns="0" tIns="0" rIns="0" bIns="0" rtlCol="0" anchor="t">
            <a:spAutoFit/>
          </a:bodyPr>
          <a:lstStyle/>
          <a:p>
            <a:pPr algn="l">
              <a:lnSpc>
                <a:spcPts val="4139"/>
              </a:lnSpc>
            </a:pPr>
            <a:r>
              <a:rPr lang="en-US" sz="2999" spc="29" dirty="0">
                <a:solidFill>
                  <a:srgbClr val="FE9900"/>
                </a:solidFill>
                <a:latin typeface="Lexend Deca"/>
                <a:ea typeface="Lexend Deca"/>
                <a:cs typeface="Lexend Deca"/>
                <a:sym typeface="Lexend Deca"/>
              </a:rPr>
              <a:t>Lý Hoàng </a:t>
            </a:r>
            <a:r>
              <a:rPr lang="en-US" sz="2999" spc="29" dirty="0" err="1">
                <a:solidFill>
                  <a:srgbClr val="FE9900"/>
                </a:solidFill>
                <a:latin typeface="Lexend Deca"/>
                <a:ea typeface="Lexend Deca"/>
                <a:cs typeface="Lexend Deca"/>
                <a:sym typeface="Lexend Deca"/>
              </a:rPr>
              <a:t>Việt</a:t>
            </a:r>
            <a:endParaRPr lang="en-US" sz="2999" spc="29" dirty="0">
              <a:solidFill>
                <a:srgbClr val="FE9900"/>
              </a:solidFill>
              <a:latin typeface="Lexend Deca"/>
              <a:ea typeface="Lexend Deca"/>
              <a:cs typeface="Lexend Deca"/>
              <a:sym typeface="Lexend Deca"/>
            </a:endParaRPr>
          </a:p>
          <a:p>
            <a:pPr algn="l">
              <a:lnSpc>
                <a:spcPts val="4139"/>
              </a:lnSpc>
            </a:pPr>
            <a:r>
              <a:rPr lang="en-US" sz="2999" spc="29" dirty="0">
                <a:solidFill>
                  <a:srgbClr val="FE9900"/>
                </a:solidFill>
                <a:latin typeface="Lexend Deca"/>
                <a:ea typeface="Lexend Deca"/>
                <a:cs typeface="Lexend Deca"/>
                <a:sym typeface="Lexend Deca"/>
              </a:rPr>
              <a:t>Nguyễn </a:t>
            </a:r>
            <a:r>
              <a:rPr lang="en-US" sz="2999" spc="29" dirty="0" err="1">
                <a:solidFill>
                  <a:srgbClr val="FE9900"/>
                </a:solidFill>
                <a:latin typeface="Lexend Deca"/>
                <a:ea typeface="Lexend Deca"/>
                <a:cs typeface="Lexend Deca"/>
                <a:sym typeface="Lexend Deca"/>
              </a:rPr>
              <a:t>Đồng</a:t>
            </a:r>
            <a:r>
              <a:rPr lang="en-US" sz="2999" spc="29" dirty="0">
                <a:solidFill>
                  <a:srgbClr val="FE9900"/>
                </a:solidFill>
                <a:latin typeface="Lexend Deca"/>
                <a:ea typeface="Lexend Deca"/>
                <a:cs typeface="Lexend Deca"/>
                <a:sym typeface="Lexend Deca"/>
              </a:rPr>
              <a:t> Thanh </a:t>
            </a:r>
            <a:r>
              <a:rPr lang="en-US" sz="2999" spc="29" dirty="0" err="1">
                <a:solidFill>
                  <a:srgbClr val="FE9900"/>
                </a:solidFill>
                <a:latin typeface="Lexend Deca"/>
                <a:ea typeface="Lexend Deca"/>
                <a:cs typeface="Lexend Deca"/>
                <a:sym typeface="Lexend Deca"/>
              </a:rPr>
              <a:t>Hòa</a:t>
            </a:r>
            <a:endParaRPr lang="en-US" sz="2999" spc="29" dirty="0">
              <a:solidFill>
                <a:srgbClr val="FE9900"/>
              </a:solidFill>
              <a:latin typeface="Lexend Deca"/>
              <a:ea typeface="Lexend Deca"/>
              <a:cs typeface="Lexend Deca"/>
              <a:sym typeface="Lexend Deca"/>
            </a:endParaRPr>
          </a:p>
          <a:p>
            <a:pPr algn="l">
              <a:lnSpc>
                <a:spcPts val="4139"/>
              </a:lnSpc>
            </a:pPr>
            <a:r>
              <a:rPr lang="en-US" sz="2999" spc="29" dirty="0">
                <a:solidFill>
                  <a:srgbClr val="FE9900"/>
                </a:solidFill>
                <a:latin typeface="Lexend Deca"/>
                <a:ea typeface="Lexend Deca"/>
                <a:cs typeface="Lexend Deca"/>
                <a:sym typeface="Lexend Deca"/>
              </a:rPr>
              <a:t>Nguyễn Ngọc Quỳnh Mai</a:t>
            </a:r>
          </a:p>
          <a:p>
            <a:pPr algn="l">
              <a:lnSpc>
                <a:spcPts val="4139"/>
              </a:lnSpc>
            </a:pPr>
            <a:r>
              <a:rPr lang="en-US" sz="2999" spc="29" dirty="0">
                <a:solidFill>
                  <a:srgbClr val="FE9900"/>
                </a:solidFill>
                <a:latin typeface="Lexend Deca"/>
                <a:ea typeface="Lexend Deca"/>
                <a:cs typeface="Lexend Deca"/>
                <a:sym typeface="Lexend Deca"/>
              </a:rPr>
              <a:t>Nguyễn Hoàng </a:t>
            </a:r>
            <a:r>
              <a:rPr lang="en-US" sz="2999" spc="29" dirty="0" err="1">
                <a:solidFill>
                  <a:srgbClr val="FE9900"/>
                </a:solidFill>
                <a:latin typeface="Lexend Deca"/>
                <a:ea typeface="Lexend Deca"/>
                <a:cs typeface="Lexend Deca"/>
                <a:sym typeface="Lexend Deca"/>
              </a:rPr>
              <a:t>Việt</a:t>
            </a:r>
            <a:r>
              <a:rPr lang="en-US" sz="2999" spc="29" dirty="0">
                <a:solidFill>
                  <a:srgbClr val="FE9900"/>
                </a:solidFill>
                <a:latin typeface="Lexend Deca"/>
                <a:ea typeface="Lexend Deca"/>
                <a:cs typeface="Lexend Deca"/>
                <a:sym typeface="Lexend Deca"/>
              </a:rPr>
              <a:t> </a:t>
            </a:r>
            <a:r>
              <a:rPr lang="en-US" sz="2999" spc="29" dirty="0" err="1">
                <a:solidFill>
                  <a:srgbClr val="FE9900"/>
                </a:solidFill>
                <a:latin typeface="Lexend Deca"/>
                <a:ea typeface="Lexend Deca"/>
                <a:cs typeface="Lexend Deca"/>
                <a:sym typeface="Lexend Deca"/>
              </a:rPr>
              <a:t>Pháp</a:t>
            </a:r>
            <a:endParaRPr lang="en-US" sz="2999" spc="29" dirty="0">
              <a:solidFill>
                <a:srgbClr val="FE9900"/>
              </a:solidFill>
              <a:latin typeface="Lexend Deca"/>
              <a:ea typeface="Lexend Deca"/>
              <a:cs typeface="Lexend Deca"/>
              <a:sym typeface="Lexend Deca"/>
            </a:endParaRPr>
          </a:p>
        </p:txBody>
      </p:sp>
      <p:sp>
        <p:nvSpPr>
          <p:cNvPr id="13" name="TextBox 13"/>
          <p:cNvSpPr txBox="1"/>
          <p:nvPr/>
        </p:nvSpPr>
        <p:spPr>
          <a:xfrm>
            <a:off x="1035627" y="2208722"/>
            <a:ext cx="14467153" cy="1615827"/>
          </a:xfrm>
          <a:prstGeom prst="rect">
            <a:avLst/>
          </a:prstGeom>
        </p:spPr>
        <p:txBody>
          <a:bodyPr lIns="0" tIns="0" rIns="0" bIns="0" rtlCol="0" anchor="t">
            <a:spAutoFit/>
          </a:bodyPr>
          <a:lstStyle/>
          <a:p>
            <a:pPr>
              <a:lnSpc>
                <a:spcPts val="6250"/>
              </a:lnSpc>
            </a:pPr>
            <a:r>
              <a:rPr lang="en-US" sz="6000" spc="150" dirty="0">
                <a:solidFill>
                  <a:srgbClr val="FAFAFA"/>
                </a:solidFill>
                <a:latin typeface="Lexend Deca"/>
                <a:ea typeface="Lexend Deca"/>
                <a:cs typeface="Lexend Deca"/>
                <a:sym typeface="Lexend Deca"/>
              </a:rPr>
              <a:t>AI THẨM ĐỊNH CUỘC GỌI</a:t>
            </a:r>
            <a:endParaRPr lang="en-US" sz="6000" spc="-50" dirty="0">
              <a:solidFill>
                <a:srgbClr val="FAFAFA"/>
              </a:solidFill>
              <a:latin typeface="Lexend Deca"/>
              <a:ea typeface="Lexend Deca"/>
              <a:cs typeface="Lexend Deca"/>
              <a:sym typeface="Lexend Deca"/>
            </a:endParaRPr>
          </a:p>
          <a:p>
            <a:pPr>
              <a:lnSpc>
                <a:spcPts val="6250"/>
              </a:lnSpc>
            </a:pPr>
            <a:r>
              <a:rPr lang="en-US" sz="6000" spc="200" dirty="0">
                <a:solidFill>
                  <a:srgbClr val="FAFAFA"/>
                </a:solidFill>
                <a:latin typeface="Lexend Deca"/>
                <a:ea typeface="Lexend Deca"/>
                <a:cs typeface="Lexend Deca"/>
                <a:sym typeface="Lexend Deca"/>
              </a:rPr>
              <a:t>TRONG NGÀNH NGÂN HÀNG</a:t>
            </a:r>
            <a:endParaRPr lang="en-US" sz="6000" spc="-50" dirty="0">
              <a:solidFill>
                <a:srgbClr val="FAFAFA"/>
              </a:solidFill>
              <a:latin typeface="Lexend Deca"/>
              <a:ea typeface="Lexend Deca"/>
              <a:cs typeface="Lexend Deca"/>
              <a:sym typeface="Lexend Deca"/>
            </a:endParaRPr>
          </a:p>
        </p:txBody>
      </p:sp>
      <p:sp>
        <p:nvSpPr>
          <p:cNvPr id="14" name="TextBox 14"/>
          <p:cNvSpPr txBox="1"/>
          <p:nvPr/>
        </p:nvSpPr>
        <p:spPr>
          <a:xfrm>
            <a:off x="17183100" y="98298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a:extLst>
            <a:ext uri="{FF2B5EF4-FFF2-40B4-BE49-F238E27FC236}">
              <a16:creationId xmlns:a16="http://schemas.microsoft.com/office/drawing/2014/main" id="{6B8A906D-0B6E-1503-0291-DD9E4D97731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56F3FF06-99AE-3E6F-4AA2-BF00B16BD8DA}"/>
              </a:ext>
            </a:extLst>
          </p:cNvPr>
          <p:cNvSpPr txBox="1"/>
          <p:nvPr/>
        </p:nvSpPr>
        <p:spPr>
          <a:xfrm>
            <a:off x="1028700" y="940570"/>
            <a:ext cx="16230600" cy="981075"/>
          </a:xfrm>
          <a:prstGeom prst="rect">
            <a:avLst/>
          </a:prstGeom>
        </p:spPr>
        <p:txBody>
          <a:bodyPr lIns="0" tIns="0" rIns="0" bIns="0" rtlCol="0" anchor="t">
            <a:spAutoFit/>
          </a:bodyPr>
          <a:lstStyle/>
          <a:p>
            <a:pPr algn="l">
              <a:lnSpc>
                <a:spcPts val="7799"/>
              </a:lnSpc>
            </a:pPr>
            <a:r>
              <a:rPr lang="en-US" sz="6499" spc="129">
                <a:solidFill>
                  <a:srgbClr val="FAFAFA"/>
                </a:solidFill>
                <a:latin typeface="Lexend Deca"/>
                <a:ea typeface="Lexend Deca"/>
                <a:cs typeface="Lexend Deca"/>
                <a:sym typeface="Lexend Deca"/>
              </a:rPr>
              <a:t>DEMO</a:t>
            </a:r>
          </a:p>
        </p:txBody>
      </p:sp>
      <p:sp>
        <p:nvSpPr>
          <p:cNvPr id="8" name="TextBox 8">
            <a:extLst>
              <a:ext uri="{FF2B5EF4-FFF2-40B4-BE49-F238E27FC236}">
                <a16:creationId xmlns:a16="http://schemas.microsoft.com/office/drawing/2014/main" id="{C7C7B429-0504-E335-2FE7-17027AE993E7}"/>
              </a:ext>
            </a:extLst>
          </p:cNvPr>
          <p:cNvSpPr txBox="1"/>
          <p:nvPr/>
        </p:nvSpPr>
        <p:spPr>
          <a:xfrm>
            <a:off x="16760767" y="9829845"/>
            <a:ext cx="997068" cy="330860"/>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10</a:t>
            </a:r>
          </a:p>
        </p:txBody>
      </p:sp>
      <p:pic>
        <p:nvPicPr>
          <p:cNvPr id="9" name="demo - Made with Clipchamp">
            <a:hlinkClick r:id="" action="ppaction://media"/>
            <a:extLst>
              <a:ext uri="{FF2B5EF4-FFF2-40B4-BE49-F238E27FC236}">
                <a16:creationId xmlns:a16="http://schemas.microsoft.com/office/drawing/2014/main" id="{3EF1654D-CF9C-8609-0532-D0CF440D2A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33700" y="2095500"/>
            <a:ext cx="12420600" cy="6986588"/>
          </a:xfrm>
          <a:prstGeom prst="rect">
            <a:avLst/>
          </a:prstGeom>
        </p:spPr>
      </p:pic>
    </p:spTree>
    <p:extLst>
      <p:ext uri="{BB962C8B-B14F-4D97-AF65-F5344CB8AC3E}">
        <p14:creationId xmlns:p14="http://schemas.microsoft.com/office/powerpoint/2010/main" val="1165559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 b="-15"/>
            </a:stretch>
          </a:blipFill>
        </p:spPr>
        <p:txBody>
          <a:bodyPr/>
          <a:lstStyle/>
          <a:p>
            <a:endParaRPr lang="en-US"/>
          </a:p>
        </p:txBody>
      </p:sp>
      <p:sp>
        <p:nvSpPr>
          <p:cNvPr id="3" name="TextBox 3"/>
          <p:cNvSpPr txBox="1"/>
          <p:nvPr/>
        </p:nvSpPr>
        <p:spPr>
          <a:xfrm>
            <a:off x="1028700" y="2729622"/>
            <a:ext cx="5671960" cy="3936786"/>
          </a:xfrm>
          <a:prstGeom prst="rect">
            <a:avLst/>
          </a:prstGeom>
        </p:spPr>
        <p:txBody>
          <a:bodyPr lIns="0" tIns="0" rIns="0" bIns="0" rtlCol="0" anchor="t">
            <a:spAutoFit/>
          </a:bodyPr>
          <a:lstStyle/>
          <a:p>
            <a:pPr algn="l">
              <a:lnSpc>
                <a:spcPts val="12765"/>
              </a:lnSpc>
            </a:pPr>
            <a:r>
              <a:rPr lang="en-US" sz="10637">
                <a:solidFill>
                  <a:srgbClr val="FAFAFA"/>
                </a:solidFill>
                <a:latin typeface="Lexend Exa"/>
                <a:ea typeface="Lexend Exa"/>
                <a:cs typeface="Lexend Exa"/>
                <a:sym typeface="Lexend Exa"/>
              </a:rPr>
              <a:t>THANK</a:t>
            </a:r>
          </a:p>
          <a:p>
            <a:pPr algn="l">
              <a:lnSpc>
                <a:spcPts val="18309"/>
              </a:lnSpc>
            </a:pPr>
            <a:r>
              <a:rPr lang="en-US" sz="15258">
                <a:solidFill>
                  <a:srgbClr val="FAFAFA"/>
                </a:solidFill>
                <a:latin typeface="Lexend Exa"/>
                <a:ea typeface="Lexend Exa"/>
                <a:cs typeface="Lexend Exa"/>
                <a:sym typeface="Lexend Exa"/>
              </a:rPr>
              <a:t>YOU!</a:t>
            </a:r>
          </a:p>
        </p:txBody>
      </p:sp>
      <p:sp>
        <p:nvSpPr>
          <p:cNvPr id="9" name="TextBox 9"/>
          <p:cNvSpPr txBox="1"/>
          <p:nvPr/>
        </p:nvSpPr>
        <p:spPr>
          <a:xfrm>
            <a:off x="16774392" y="9829845"/>
            <a:ext cx="969817" cy="330860"/>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11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32F3C"/>
        </a:solidFill>
        <a:effectLst/>
      </p:bgPr>
    </p:bg>
    <p:spTree>
      <p:nvGrpSpPr>
        <p:cNvPr id="1" name=""/>
        <p:cNvGrpSpPr/>
        <p:nvPr/>
      </p:nvGrpSpPr>
      <p:grpSpPr>
        <a:xfrm>
          <a:off x="0" y="0"/>
          <a:ext cx="0" cy="0"/>
          <a:chOff x="0" y="0"/>
          <a:chExt cx="0" cy="0"/>
        </a:xfrm>
      </p:grpSpPr>
      <p:pic>
        <p:nvPicPr>
          <p:cNvPr id="9" name="KnowledgeBase(Pre-Processing)">
            <a:hlinkClick r:id="" action="ppaction://media"/>
            <a:extLst>
              <a:ext uri="{FF2B5EF4-FFF2-40B4-BE49-F238E27FC236}">
                <a16:creationId xmlns:a16="http://schemas.microsoft.com/office/drawing/2014/main" id="{C980A9A6-ED6D-531E-8335-43C8138D3E2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875" t="6013" r="5625" b="4225"/>
          <a:stretch/>
        </p:blipFill>
        <p:spPr>
          <a:xfrm>
            <a:off x="3036961" y="1962662"/>
            <a:ext cx="12214078" cy="6667090"/>
          </a:xfrm>
          <a:prstGeom prst="rect">
            <a:avLst/>
          </a:prstGeom>
        </p:spPr>
      </p:pic>
      <p:sp>
        <p:nvSpPr>
          <p:cNvPr id="7" name="TextBox 7"/>
          <p:cNvSpPr txBox="1"/>
          <p:nvPr/>
        </p:nvSpPr>
        <p:spPr>
          <a:xfrm>
            <a:off x="1028700" y="1028700"/>
            <a:ext cx="16230600" cy="981075"/>
          </a:xfrm>
          <a:prstGeom prst="rect">
            <a:avLst/>
          </a:prstGeom>
        </p:spPr>
        <p:txBody>
          <a:bodyPr lIns="0" tIns="0" rIns="0" bIns="0" rtlCol="0" anchor="t">
            <a:spAutoFit/>
          </a:bodyPr>
          <a:lstStyle/>
          <a:p>
            <a:pPr algn="l">
              <a:lnSpc>
                <a:spcPts val="7799"/>
              </a:lnSpc>
            </a:pPr>
            <a:r>
              <a:rPr lang="en-US" sz="6499" spc="129">
                <a:solidFill>
                  <a:srgbClr val="FFFFFF"/>
                </a:solidFill>
                <a:latin typeface="Lexend Deca"/>
                <a:ea typeface="Lexend Deca"/>
                <a:cs typeface="Lexend Deca"/>
                <a:sym typeface="Lexend Deca"/>
              </a:rPr>
              <a:t>Kiến trúc</a:t>
            </a:r>
          </a:p>
        </p:txBody>
      </p:sp>
      <p:sp>
        <p:nvSpPr>
          <p:cNvPr id="8" name="TextBox 8"/>
          <p:cNvSpPr txBox="1"/>
          <p:nvPr/>
        </p:nvSpPr>
        <p:spPr>
          <a:xfrm>
            <a:off x="17183100" y="98298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7</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5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10" repeatCount="indefinite" fill="remove"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32F3C"/>
        </a:solidFill>
        <a:effectLst/>
      </p:bgPr>
    </p:bg>
    <p:spTree>
      <p:nvGrpSpPr>
        <p:cNvPr id="1" name=""/>
        <p:cNvGrpSpPr/>
        <p:nvPr/>
      </p:nvGrpSpPr>
      <p:grpSpPr>
        <a:xfrm>
          <a:off x="0" y="0"/>
          <a:ext cx="0" cy="0"/>
          <a:chOff x="0" y="0"/>
          <a:chExt cx="0" cy="0"/>
        </a:xfrm>
      </p:grpSpPr>
      <p:pic>
        <p:nvPicPr>
          <p:cNvPr id="9" name="Answer_question_system">
            <a:hlinkClick r:id="" action="ppaction://media"/>
            <a:extLst>
              <a:ext uri="{FF2B5EF4-FFF2-40B4-BE49-F238E27FC236}">
                <a16:creationId xmlns:a16="http://schemas.microsoft.com/office/drawing/2014/main" id="{CE845606-7647-822E-4777-DAC167C747B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032" r="2093"/>
          <a:stretch/>
        </p:blipFill>
        <p:spPr>
          <a:xfrm>
            <a:off x="2819400" y="1790700"/>
            <a:ext cx="12335933" cy="7162800"/>
          </a:xfrm>
          <a:prstGeom prst="rect">
            <a:avLst/>
          </a:prstGeom>
        </p:spPr>
      </p:pic>
      <p:sp>
        <p:nvSpPr>
          <p:cNvPr id="7" name="TextBox 7"/>
          <p:cNvSpPr txBox="1"/>
          <p:nvPr/>
        </p:nvSpPr>
        <p:spPr>
          <a:xfrm>
            <a:off x="1028700" y="1028700"/>
            <a:ext cx="16230600" cy="981075"/>
          </a:xfrm>
          <a:prstGeom prst="rect">
            <a:avLst/>
          </a:prstGeom>
        </p:spPr>
        <p:txBody>
          <a:bodyPr lIns="0" tIns="0" rIns="0" bIns="0" rtlCol="0" anchor="t">
            <a:spAutoFit/>
          </a:bodyPr>
          <a:lstStyle/>
          <a:p>
            <a:pPr algn="l">
              <a:lnSpc>
                <a:spcPts val="7799"/>
              </a:lnSpc>
            </a:pPr>
            <a:r>
              <a:rPr lang="en-US" sz="6499" spc="129">
                <a:solidFill>
                  <a:srgbClr val="FFFFFF"/>
                </a:solidFill>
                <a:latin typeface="Lexend Deca"/>
                <a:ea typeface="Lexend Deca"/>
                <a:cs typeface="Lexend Deca"/>
                <a:sym typeface="Lexend Deca"/>
              </a:rPr>
              <a:t>Kiến trúc</a:t>
            </a:r>
          </a:p>
        </p:txBody>
      </p:sp>
      <p:sp>
        <p:nvSpPr>
          <p:cNvPr id="8" name="TextBox 8"/>
          <p:cNvSpPr txBox="1"/>
          <p:nvPr/>
        </p:nvSpPr>
        <p:spPr>
          <a:xfrm>
            <a:off x="17183100" y="98298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remove"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srcRect/>
          <a:stretch>
            <a:fillRect/>
          </a:stretch>
        </p:blipFill>
        <p:spPr>
          <a:xfrm>
            <a:off x="1028700" y="2197513"/>
            <a:ext cx="3032276" cy="2774533"/>
          </a:xfrm>
          <a:prstGeom prst="rect">
            <a:avLst/>
          </a:prstGeom>
        </p:spPr>
      </p:pic>
      <p:sp>
        <p:nvSpPr>
          <p:cNvPr id="8" name="Freeform 8"/>
          <p:cNvSpPr/>
          <p:nvPr/>
        </p:nvSpPr>
        <p:spPr>
          <a:xfrm>
            <a:off x="14498196" y="2401131"/>
            <a:ext cx="2684904" cy="2661411"/>
          </a:xfrm>
          <a:custGeom>
            <a:avLst/>
            <a:gdLst/>
            <a:ahLst/>
            <a:cxnLst/>
            <a:rect l="l" t="t" r="r" b="b"/>
            <a:pathLst>
              <a:path w="2684904" h="2661411">
                <a:moveTo>
                  <a:pt x="0" y="0"/>
                </a:moveTo>
                <a:lnTo>
                  <a:pt x="2684904" y="0"/>
                </a:lnTo>
                <a:lnTo>
                  <a:pt x="2684904" y="2661410"/>
                </a:lnTo>
                <a:lnTo>
                  <a:pt x="0" y="2661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9" name="Picture 9"/>
          <p:cNvPicPr>
            <a:picLocks noChangeAspect="1"/>
          </p:cNvPicPr>
          <p:nvPr/>
        </p:nvPicPr>
        <p:blipFill>
          <a:blip r:embed="rId6"/>
          <a:srcRect/>
          <a:stretch>
            <a:fillRect/>
          </a:stretch>
        </p:blipFill>
        <p:spPr>
          <a:xfrm>
            <a:off x="7538206" y="5898195"/>
            <a:ext cx="3595409" cy="3687739"/>
          </a:xfrm>
          <a:prstGeom prst="rect">
            <a:avLst/>
          </a:prstGeom>
        </p:spPr>
      </p:pic>
      <p:pic>
        <p:nvPicPr>
          <p:cNvPr id="10" name="Picture 10"/>
          <p:cNvPicPr>
            <a:picLocks noChangeAspect="1"/>
          </p:cNvPicPr>
          <p:nvPr/>
        </p:nvPicPr>
        <p:blipFill>
          <a:blip r:embed="rId7"/>
          <a:srcRect/>
          <a:stretch>
            <a:fillRect/>
          </a:stretch>
        </p:blipFill>
        <p:spPr>
          <a:xfrm rot="-4339081">
            <a:off x="3554417" y="5329541"/>
            <a:ext cx="1614187" cy="3842259"/>
          </a:xfrm>
          <a:prstGeom prst="rect">
            <a:avLst/>
          </a:prstGeom>
        </p:spPr>
      </p:pic>
      <p:sp>
        <p:nvSpPr>
          <p:cNvPr id="11" name="TextBox 11"/>
          <p:cNvSpPr txBox="1"/>
          <p:nvPr/>
        </p:nvSpPr>
        <p:spPr>
          <a:xfrm>
            <a:off x="1028700" y="1028700"/>
            <a:ext cx="16230600" cy="981075"/>
          </a:xfrm>
          <a:prstGeom prst="rect">
            <a:avLst/>
          </a:prstGeom>
        </p:spPr>
        <p:txBody>
          <a:bodyPr lIns="0" tIns="0" rIns="0" bIns="0" rtlCol="0" anchor="t">
            <a:spAutoFit/>
          </a:bodyPr>
          <a:lstStyle/>
          <a:p>
            <a:pPr algn="l">
              <a:lnSpc>
                <a:spcPts val="7799"/>
              </a:lnSpc>
            </a:pPr>
            <a:r>
              <a:rPr lang="en-US" sz="6499" spc="129" err="1">
                <a:solidFill>
                  <a:srgbClr val="FAFAFA"/>
                </a:solidFill>
                <a:latin typeface="Lexend Deca"/>
                <a:ea typeface="Lexend Deca"/>
                <a:cs typeface="Lexend Deca"/>
                <a:sym typeface="Lexend Deca"/>
              </a:rPr>
              <a:t>Tổng</a:t>
            </a:r>
            <a:r>
              <a:rPr lang="en-US" sz="6499" spc="129">
                <a:solidFill>
                  <a:srgbClr val="FAFAFA"/>
                </a:solidFill>
                <a:latin typeface="Lexend Deca"/>
                <a:ea typeface="Lexend Deca"/>
                <a:cs typeface="Lexend Deca"/>
                <a:sym typeface="Lexend Deca"/>
              </a:rPr>
              <a:t> </a:t>
            </a:r>
            <a:r>
              <a:rPr lang="en-US" sz="6499" spc="129" err="1">
                <a:solidFill>
                  <a:srgbClr val="FAFAFA"/>
                </a:solidFill>
                <a:latin typeface="Lexend Deca"/>
                <a:ea typeface="Lexend Deca"/>
                <a:cs typeface="Lexend Deca"/>
                <a:sym typeface="Lexend Deca"/>
              </a:rPr>
              <a:t>quan</a:t>
            </a:r>
            <a:endParaRPr lang="en-US" sz="6499" spc="129">
              <a:solidFill>
                <a:srgbClr val="FAFAFA"/>
              </a:solidFill>
              <a:latin typeface="Lexend Deca"/>
              <a:ea typeface="Lexend Deca"/>
              <a:cs typeface="Lexend Deca"/>
              <a:sym typeface="Lexend Deca"/>
            </a:endParaRPr>
          </a:p>
        </p:txBody>
      </p:sp>
      <p:sp>
        <p:nvSpPr>
          <p:cNvPr id="12" name="TextBox 12"/>
          <p:cNvSpPr txBox="1"/>
          <p:nvPr/>
        </p:nvSpPr>
        <p:spPr>
          <a:xfrm>
            <a:off x="17183100" y="98298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2</a:t>
            </a:r>
          </a:p>
        </p:txBody>
      </p:sp>
      <p:pic>
        <p:nvPicPr>
          <p:cNvPr id="14" name="Picture 13" descr="A screenshot of a computer&#10;&#10;Description automatically generated">
            <a:extLst>
              <a:ext uri="{FF2B5EF4-FFF2-40B4-BE49-F238E27FC236}">
                <a16:creationId xmlns:a16="http://schemas.microsoft.com/office/drawing/2014/main" id="{72A67CB4-68EB-2F1B-00A4-7CDDDDC9FE59}"/>
              </a:ext>
            </a:extLst>
          </p:cNvPr>
          <p:cNvPicPr>
            <a:picLocks noChangeAspect="1"/>
          </p:cNvPicPr>
          <p:nvPr/>
        </p:nvPicPr>
        <p:blipFill>
          <a:blip r:embed="rId8">
            <a:extLst>
              <a:ext uri="{28A0092B-C50C-407E-A947-70E740481C1C}">
                <a14:useLocalDpi xmlns:a14="http://schemas.microsoft.com/office/drawing/2010/main" val="0"/>
              </a:ext>
            </a:extLst>
          </a:blip>
          <a:srcRect l="37500" t="40370" r="39121" b="30741"/>
          <a:stretch/>
        </p:blipFill>
        <p:spPr>
          <a:xfrm>
            <a:off x="7198102" y="2000246"/>
            <a:ext cx="4275615" cy="2971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sp>
        <p:nvSpPr>
          <p:cNvPr id="7" name="TextBox 7"/>
          <p:cNvSpPr txBox="1"/>
          <p:nvPr/>
        </p:nvSpPr>
        <p:spPr>
          <a:xfrm>
            <a:off x="1028700" y="1028700"/>
            <a:ext cx="16230600" cy="950260"/>
          </a:xfrm>
          <a:prstGeom prst="rect">
            <a:avLst/>
          </a:prstGeom>
        </p:spPr>
        <p:txBody>
          <a:bodyPr lIns="0" tIns="0" rIns="0" bIns="0" rtlCol="0" anchor="t">
            <a:spAutoFit/>
          </a:bodyPr>
          <a:lstStyle/>
          <a:p>
            <a:pPr>
              <a:lnSpc>
                <a:spcPts val="7799"/>
              </a:lnSpc>
            </a:pPr>
            <a:r>
              <a:rPr lang="en-US" sz="6499" spc="129">
                <a:solidFill>
                  <a:srgbClr val="FFFFFF"/>
                </a:solidFill>
                <a:latin typeface="Lexend Deca"/>
                <a:ea typeface="Lexend Deca"/>
                <a:cs typeface="Lexend Deca"/>
                <a:sym typeface="Lexend Deca"/>
              </a:rPr>
              <a:t>Kiến trúc </a:t>
            </a:r>
            <a:r>
              <a:rPr lang="en-US" sz="3500" spc="129">
                <a:solidFill>
                  <a:srgbClr val="FE9900"/>
                </a:solidFill>
                <a:latin typeface="Lexend Deca"/>
                <a:ea typeface="Lexend Deca"/>
                <a:cs typeface="Lexend Deca"/>
                <a:sym typeface="Lexend Deca"/>
              </a:rPr>
              <a:t>(Tổng quát)</a:t>
            </a:r>
            <a:endParaRPr lang="en-US" sz="3500" spc="129">
              <a:solidFill>
                <a:srgbClr val="FFFFFF"/>
              </a:solidFill>
              <a:latin typeface="Lexend Deca"/>
              <a:ea typeface="Lexend Deca"/>
              <a:cs typeface="Lexend Deca"/>
              <a:sym typeface="Lexend Deca"/>
            </a:endParaRPr>
          </a:p>
        </p:txBody>
      </p:sp>
      <p:sp>
        <p:nvSpPr>
          <p:cNvPr id="8" name="TextBox 8"/>
          <p:cNvSpPr txBox="1"/>
          <p:nvPr/>
        </p:nvSpPr>
        <p:spPr>
          <a:xfrm>
            <a:off x="17183100" y="982984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Lexend Deca"/>
                <a:ea typeface="Lexend Deca"/>
                <a:cs typeface="Lexend Deca"/>
                <a:sym typeface="Lexend Deca"/>
              </a:rPr>
              <a:t>Page 3</a:t>
            </a:r>
          </a:p>
        </p:txBody>
      </p:sp>
      <p:pic>
        <p:nvPicPr>
          <p:cNvPr id="9" name="Architect Hight Level">
            <a:hlinkClick r:id="" action="ppaction://media"/>
            <a:extLst>
              <a:ext uri="{FF2B5EF4-FFF2-40B4-BE49-F238E27FC236}">
                <a16:creationId xmlns:a16="http://schemas.microsoft.com/office/drawing/2014/main" id="{71C11509-86A2-45A8-417E-C620F4BF8BA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750" t="986" r="7500" b="2210"/>
          <a:stretch/>
        </p:blipFill>
        <p:spPr>
          <a:xfrm>
            <a:off x="3390900" y="2033238"/>
            <a:ext cx="11506200" cy="7481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1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remove"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a:extLst>
            <a:ext uri="{FF2B5EF4-FFF2-40B4-BE49-F238E27FC236}">
              <a16:creationId xmlns:a16="http://schemas.microsoft.com/office/drawing/2014/main" id="{D361DD51-DEEF-15B1-8188-511DD65029A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B3E1D79-3EE3-49B3-5C05-01985C22D2ED}"/>
              </a:ext>
            </a:extLst>
          </p:cNvPr>
          <p:cNvSpPr txBox="1"/>
          <p:nvPr/>
        </p:nvSpPr>
        <p:spPr>
          <a:xfrm>
            <a:off x="16823283" y="9829845"/>
            <a:ext cx="872034"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4</a:t>
            </a:r>
          </a:p>
        </p:txBody>
      </p:sp>
      <p:sp>
        <p:nvSpPr>
          <p:cNvPr id="15" name="TextBox 8">
            <a:extLst>
              <a:ext uri="{FF2B5EF4-FFF2-40B4-BE49-F238E27FC236}">
                <a16:creationId xmlns:a16="http://schemas.microsoft.com/office/drawing/2014/main" id="{687561CE-0560-6720-0816-7D6481035DB1}"/>
              </a:ext>
            </a:extLst>
          </p:cNvPr>
          <p:cNvSpPr txBox="1"/>
          <p:nvPr/>
        </p:nvSpPr>
        <p:spPr>
          <a:xfrm>
            <a:off x="1028700" y="1028700"/>
            <a:ext cx="16230600" cy="981075"/>
          </a:xfrm>
          <a:prstGeom prst="rect">
            <a:avLst/>
          </a:prstGeom>
        </p:spPr>
        <p:txBody>
          <a:bodyPr lIns="0" tIns="0" rIns="0" bIns="0" rtlCol="0" anchor="t">
            <a:spAutoFit/>
          </a:bodyPr>
          <a:lstStyle/>
          <a:p>
            <a:pPr algn="l">
              <a:lnSpc>
                <a:spcPts val="7799"/>
              </a:lnSpc>
            </a:pPr>
            <a:r>
              <a:rPr lang="en-US" sz="6499" spc="129" dirty="0">
                <a:solidFill>
                  <a:srgbClr val="FFFFFF"/>
                </a:solidFill>
                <a:latin typeface="Lexend Deca"/>
                <a:ea typeface="Lexend Deca"/>
                <a:cs typeface="Lexend Deca"/>
                <a:sym typeface="Lexend Deca"/>
              </a:rPr>
              <a:t>Amazon Connect</a:t>
            </a:r>
          </a:p>
        </p:txBody>
      </p:sp>
      <p:pic>
        <p:nvPicPr>
          <p:cNvPr id="16" name="Picture 15">
            <a:extLst>
              <a:ext uri="{FF2B5EF4-FFF2-40B4-BE49-F238E27FC236}">
                <a16:creationId xmlns:a16="http://schemas.microsoft.com/office/drawing/2014/main" id="{72D86806-E76D-2D50-BFF1-694ED32BA3E7}"/>
              </a:ext>
            </a:extLst>
          </p:cNvPr>
          <p:cNvPicPr>
            <a:picLocks noChangeAspect="1"/>
          </p:cNvPicPr>
          <p:nvPr/>
        </p:nvPicPr>
        <p:blipFill>
          <a:blip r:embed="rId3"/>
          <a:stretch>
            <a:fillRect/>
          </a:stretch>
        </p:blipFill>
        <p:spPr>
          <a:xfrm>
            <a:off x="1972448" y="2171700"/>
            <a:ext cx="14343103" cy="6812974"/>
          </a:xfrm>
          <a:prstGeom prst="rect">
            <a:avLst/>
          </a:prstGeom>
        </p:spPr>
      </p:pic>
    </p:spTree>
    <p:extLst>
      <p:ext uri="{BB962C8B-B14F-4D97-AF65-F5344CB8AC3E}">
        <p14:creationId xmlns:p14="http://schemas.microsoft.com/office/powerpoint/2010/main" val="37156634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sp>
        <p:nvSpPr>
          <p:cNvPr id="7" name="TextBox 7"/>
          <p:cNvSpPr txBox="1"/>
          <p:nvPr/>
        </p:nvSpPr>
        <p:spPr>
          <a:xfrm>
            <a:off x="1028700" y="940570"/>
            <a:ext cx="16230600" cy="981075"/>
          </a:xfrm>
          <a:prstGeom prst="rect">
            <a:avLst/>
          </a:prstGeom>
        </p:spPr>
        <p:txBody>
          <a:bodyPr lIns="0" tIns="0" rIns="0" bIns="0" rtlCol="0" anchor="t">
            <a:spAutoFit/>
          </a:bodyPr>
          <a:lstStyle/>
          <a:p>
            <a:pPr algn="l">
              <a:lnSpc>
                <a:spcPts val="7799"/>
              </a:lnSpc>
            </a:pPr>
            <a:r>
              <a:rPr lang="en-US" sz="6499" spc="129">
                <a:solidFill>
                  <a:srgbClr val="FAFAFA"/>
                </a:solidFill>
                <a:latin typeface="Lexend Deca"/>
                <a:ea typeface="Lexend Deca"/>
                <a:cs typeface="Lexend Deca"/>
                <a:sym typeface="Lexend Deca"/>
              </a:rPr>
              <a:t>Cost</a:t>
            </a:r>
          </a:p>
        </p:txBody>
      </p:sp>
      <p:sp>
        <p:nvSpPr>
          <p:cNvPr id="8" name="TextBox 8"/>
          <p:cNvSpPr txBox="1"/>
          <p:nvPr/>
        </p:nvSpPr>
        <p:spPr>
          <a:xfrm>
            <a:off x="16823284" y="9829845"/>
            <a:ext cx="872035"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5</a:t>
            </a:r>
          </a:p>
        </p:txBody>
      </p:sp>
      <p:graphicFrame>
        <p:nvGraphicFramePr>
          <p:cNvPr id="23" name="Table 22">
            <a:extLst>
              <a:ext uri="{FF2B5EF4-FFF2-40B4-BE49-F238E27FC236}">
                <a16:creationId xmlns:a16="http://schemas.microsoft.com/office/drawing/2014/main" id="{21AE2D2E-618D-C5F4-C422-081E84C10370}"/>
              </a:ext>
            </a:extLst>
          </p:cNvPr>
          <p:cNvGraphicFramePr>
            <a:graphicFrameLocks noGrp="1"/>
          </p:cNvGraphicFramePr>
          <p:nvPr>
            <p:extLst>
              <p:ext uri="{D42A27DB-BD31-4B8C-83A1-F6EECF244321}">
                <p14:modId xmlns:p14="http://schemas.microsoft.com/office/powerpoint/2010/main" val="1253791287"/>
              </p:ext>
            </p:extLst>
          </p:nvPr>
        </p:nvGraphicFramePr>
        <p:xfrm>
          <a:off x="1303943" y="2230201"/>
          <a:ext cx="15680113" cy="6446734"/>
        </p:xfrm>
        <a:graphic>
          <a:graphicData uri="http://schemas.openxmlformats.org/drawingml/2006/table">
            <a:tbl>
              <a:tblPr/>
              <a:tblGrid>
                <a:gridCol w="4128387">
                  <a:extLst>
                    <a:ext uri="{9D8B030D-6E8A-4147-A177-3AD203B41FA5}">
                      <a16:colId xmlns:a16="http://schemas.microsoft.com/office/drawing/2014/main" val="3298946819"/>
                    </a:ext>
                  </a:extLst>
                </a:gridCol>
                <a:gridCol w="11551726">
                  <a:extLst>
                    <a:ext uri="{9D8B030D-6E8A-4147-A177-3AD203B41FA5}">
                      <a16:colId xmlns:a16="http://schemas.microsoft.com/office/drawing/2014/main" val="133845561"/>
                    </a:ext>
                  </a:extLst>
                </a:gridCol>
              </a:tblGrid>
              <a:tr h="783774">
                <a:tc>
                  <a:txBody>
                    <a:bodyPr/>
                    <a:lstStyle/>
                    <a:p>
                      <a:pPr algn="ctr">
                        <a:lnSpc>
                          <a:spcPts val="1049"/>
                        </a:lnSpc>
                        <a:defRPr/>
                      </a:pPr>
                      <a:r>
                        <a:rPr lang="en-US" sz="2099" spc="83" dirty="0">
                          <a:solidFill>
                            <a:srgbClr val="FAFAFA"/>
                          </a:solidFill>
                          <a:latin typeface="Lexend Deca"/>
                          <a:ea typeface="Lexend Deca"/>
                          <a:cs typeface="Lexend Deca"/>
                          <a:sym typeface="Lexend Deca"/>
                        </a:rPr>
                        <a:t>Service Name</a:t>
                      </a:r>
                      <a:endParaRPr lang="en-US" sz="1100" dirty="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1049"/>
                        </a:lnSpc>
                        <a:defRPr/>
                      </a:pPr>
                      <a:r>
                        <a:rPr lang="en-US" sz="2099" spc="83">
                          <a:solidFill>
                            <a:srgbClr val="FAFAFA"/>
                          </a:solidFill>
                          <a:latin typeface="Lexend Deca"/>
                          <a:ea typeface="Lexend Deca"/>
                          <a:cs typeface="Lexend Deca"/>
                          <a:sym typeface="Lexend Deca"/>
                        </a:rPr>
                        <a:t>Cost</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837939804"/>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Connect</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Inbound call: 0.082 / minute | Outbound call: 0.089 / minute | Agent: 0.04 / agent / day</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1583492963"/>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Transcribe</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Duration: 0.024 / minute</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3852281795"/>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Lambda</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Request: 0.2 / 1M | Duration: 0.0001667 / 1 GBs</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363160103"/>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DynamoDB</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Read: 0.25 / </a:t>
                      </a:r>
                      <a:r>
                        <a:rPr lang="en-US" sz="1799" spc="71" err="1">
                          <a:solidFill>
                            <a:srgbClr val="FAFAFA"/>
                          </a:solidFill>
                          <a:latin typeface="Lexend Deca"/>
                          <a:ea typeface="Lexend Deca"/>
                          <a:cs typeface="Lexend Deca"/>
                          <a:sym typeface="Lexend Deca"/>
                        </a:rPr>
                        <a:t>1M</a:t>
                      </a:r>
                      <a:r>
                        <a:rPr lang="en-US" sz="1799" spc="71">
                          <a:solidFill>
                            <a:srgbClr val="FAFAFA"/>
                          </a:solidFill>
                          <a:latin typeface="Lexend Deca"/>
                          <a:ea typeface="Lexend Deca"/>
                          <a:cs typeface="Lexend Deca"/>
                          <a:sym typeface="Lexend Deca"/>
                        </a:rPr>
                        <a:t> Request | Write: 1.25 / </a:t>
                      </a:r>
                      <a:r>
                        <a:rPr lang="en-US" sz="1799" spc="71" err="1">
                          <a:solidFill>
                            <a:srgbClr val="FAFAFA"/>
                          </a:solidFill>
                          <a:latin typeface="Lexend Deca"/>
                          <a:ea typeface="Lexend Deca"/>
                          <a:cs typeface="Lexend Deca"/>
                          <a:sym typeface="Lexend Deca"/>
                        </a:rPr>
                        <a:t>1M</a:t>
                      </a:r>
                      <a:r>
                        <a:rPr lang="en-US" sz="1799" spc="71">
                          <a:solidFill>
                            <a:srgbClr val="FAFAFA"/>
                          </a:solidFill>
                          <a:latin typeface="Lexend Deca"/>
                          <a:ea typeface="Lexend Deca"/>
                          <a:cs typeface="Lexend Deca"/>
                          <a:sym typeface="Lexend Deca"/>
                        </a:rPr>
                        <a:t> Request </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2378497622"/>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S3</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Storage: 0.023 / GB | Request: 0.005 / GB</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1561228386"/>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Bedrock</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Cost: 0.05 / request</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2448811969"/>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Opensearch</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a:solidFill>
                            <a:srgbClr val="FAFAFA"/>
                          </a:solidFill>
                          <a:latin typeface="Lexend Deca"/>
                          <a:ea typeface="Lexend Deca"/>
                          <a:cs typeface="Lexend Deca"/>
                          <a:sym typeface="Lexend Deca"/>
                        </a:rPr>
                        <a:t>Index Storage: 0.1 / GB |  Index Search: 0.013 / GB</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1475703625"/>
                  </a:ext>
                </a:extLst>
              </a:tr>
              <a:tr h="707870">
                <a:tc>
                  <a:txBody>
                    <a:bodyPr/>
                    <a:lstStyle/>
                    <a:p>
                      <a:pPr algn="ctr">
                        <a:lnSpc>
                          <a:spcPts val="899"/>
                        </a:lnSpc>
                        <a:defRPr/>
                      </a:pPr>
                      <a:r>
                        <a:rPr lang="en-US" sz="1799" spc="71">
                          <a:solidFill>
                            <a:srgbClr val="FAFAFA"/>
                          </a:solidFill>
                          <a:latin typeface="Lexend Deca"/>
                          <a:ea typeface="Lexend Deca"/>
                          <a:cs typeface="Lexend Deca"/>
                          <a:sym typeface="Lexend Deca"/>
                        </a:rPr>
                        <a:t>Amazon API Gateway</a:t>
                      </a:r>
                      <a:endParaRPr lang="en-US" sz="110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tc>
                  <a:txBody>
                    <a:bodyPr/>
                    <a:lstStyle/>
                    <a:p>
                      <a:pPr algn="ctr">
                        <a:lnSpc>
                          <a:spcPts val="899"/>
                        </a:lnSpc>
                        <a:defRPr/>
                      </a:pPr>
                      <a:r>
                        <a:rPr lang="en-US" sz="1799" spc="71" dirty="0">
                          <a:solidFill>
                            <a:srgbClr val="FAFAFA"/>
                          </a:solidFill>
                          <a:latin typeface="Lexend Deca"/>
                          <a:ea typeface="Lexend Deca"/>
                          <a:cs typeface="Lexend Deca"/>
                          <a:sym typeface="Lexend Deca"/>
                        </a:rPr>
                        <a:t>Request: 1.25 / 1M</a:t>
                      </a:r>
                      <a:endParaRPr lang="en-US" sz="1100" dirty="0"/>
                    </a:p>
                  </a:txBody>
                  <a:tcPr marL="137529" marR="137529" marT="137529" marB="137529" anchor="ctr">
                    <a:lnL w="27506" cap="flat" cmpd="sng" algn="ctr">
                      <a:solidFill>
                        <a:srgbClr val="FE9900"/>
                      </a:solidFill>
                      <a:prstDash val="solid"/>
                      <a:round/>
                      <a:headEnd type="none" w="med" len="med"/>
                      <a:tailEnd type="none" w="med" len="med"/>
                    </a:lnL>
                    <a:lnR w="27506" cap="flat" cmpd="sng" algn="ctr">
                      <a:solidFill>
                        <a:srgbClr val="FE9900"/>
                      </a:solidFill>
                      <a:prstDash val="solid"/>
                      <a:round/>
                      <a:headEnd type="none" w="med" len="med"/>
                      <a:tailEnd type="none" w="med" len="med"/>
                    </a:lnR>
                    <a:lnT w="27506" cap="flat" cmpd="sng" algn="ctr">
                      <a:solidFill>
                        <a:srgbClr val="FE9900"/>
                      </a:solidFill>
                      <a:prstDash val="solid"/>
                      <a:round/>
                      <a:headEnd type="none" w="med" len="med"/>
                      <a:tailEnd type="none" w="med" len="med"/>
                    </a:lnT>
                    <a:lnB w="27506" cap="flat" cmpd="sng" algn="ctr">
                      <a:solidFill>
                        <a:srgbClr val="FE9900"/>
                      </a:solidFill>
                      <a:prstDash val="solid"/>
                      <a:round/>
                      <a:headEnd type="none" w="med" len="med"/>
                      <a:tailEnd type="none" w="med" len="med"/>
                    </a:lnB>
                  </a:tcPr>
                </a:tc>
                <a:extLst>
                  <a:ext uri="{0D108BD9-81ED-4DB2-BD59-A6C34878D82A}">
                    <a16:rowId xmlns:a16="http://schemas.microsoft.com/office/drawing/2014/main" val="2130022041"/>
                  </a:ext>
                </a:extLst>
              </a:tr>
            </a:tbl>
          </a:graphicData>
        </a:graphic>
      </p:graphicFrame>
      <p:sp>
        <p:nvSpPr>
          <p:cNvPr id="24" name="TextBox 9">
            <a:extLst>
              <a:ext uri="{FF2B5EF4-FFF2-40B4-BE49-F238E27FC236}">
                <a16:creationId xmlns:a16="http://schemas.microsoft.com/office/drawing/2014/main" id="{B18239B6-366C-F00E-F6FD-70EF70D95C46}"/>
              </a:ext>
            </a:extLst>
          </p:cNvPr>
          <p:cNvSpPr txBox="1"/>
          <p:nvPr/>
        </p:nvSpPr>
        <p:spPr>
          <a:xfrm>
            <a:off x="2971800" y="1373238"/>
            <a:ext cx="10678001" cy="400050"/>
          </a:xfrm>
          <a:prstGeom prst="rect">
            <a:avLst/>
          </a:prstGeom>
        </p:spPr>
        <p:txBody>
          <a:bodyPr lIns="0" tIns="0" rIns="0" bIns="0" rtlCol="0" anchor="t">
            <a:spAutoFit/>
          </a:bodyPr>
          <a:lstStyle/>
          <a:p>
            <a:pPr algn="just">
              <a:lnSpc>
                <a:spcPts val="3119"/>
              </a:lnSpc>
            </a:pPr>
            <a:r>
              <a:rPr lang="en-US" sz="2599" spc="51">
                <a:solidFill>
                  <a:srgbClr val="FE9900"/>
                </a:solidFill>
                <a:latin typeface="Lexend Deca"/>
                <a:ea typeface="Lexend Deca"/>
                <a:cs typeface="Lexend Deca"/>
                <a:sym typeface="Lexend Deca"/>
              </a:rPr>
              <a:t>region Singapore (Dec 2024)</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pic>
        <p:nvPicPr>
          <p:cNvPr id="9" name="Call Real-time">
            <a:hlinkClick r:id="" action="ppaction://media"/>
            <a:extLst>
              <a:ext uri="{FF2B5EF4-FFF2-40B4-BE49-F238E27FC236}">
                <a16:creationId xmlns:a16="http://schemas.microsoft.com/office/drawing/2014/main" id="{12248CE0-2ADE-12B1-7BFB-A3C93562CFC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396" t="5694" r="3605" b="4306"/>
          <a:stretch/>
        </p:blipFill>
        <p:spPr>
          <a:xfrm>
            <a:off x="2590800" y="2400300"/>
            <a:ext cx="12653366" cy="6742913"/>
          </a:xfrm>
          <a:prstGeom prst="rect">
            <a:avLst/>
          </a:prstGeom>
        </p:spPr>
      </p:pic>
      <p:sp>
        <p:nvSpPr>
          <p:cNvPr id="7" name="TextBox 7"/>
          <p:cNvSpPr txBox="1"/>
          <p:nvPr/>
        </p:nvSpPr>
        <p:spPr>
          <a:xfrm>
            <a:off x="1028700" y="1028700"/>
            <a:ext cx="16230600" cy="981075"/>
          </a:xfrm>
          <a:prstGeom prst="rect">
            <a:avLst/>
          </a:prstGeom>
        </p:spPr>
        <p:txBody>
          <a:bodyPr lIns="0" tIns="0" rIns="0" bIns="0" rtlCol="0" anchor="t">
            <a:spAutoFit/>
          </a:bodyPr>
          <a:lstStyle/>
          <a:p>
            <a:pPr>
              <a:lnSpc>
                <a:spcPts val="7799"/>
              </a:lnSpc>
            </a:pPr>
            <a:r>
              <a:rPr lang="en-US" sz="6499" spc="129">
                <a:solidFill>
                  <a:srgbClr val="FFFFFF"/>
                </a:solidFill>
                <a:latin typeface="Lexend Deca"/>
                <a:ea typeface="Lexend Deca"/>
                <a:cs typeface="Lexend Deca"/>
                <a:sym typeface="Lexend Deca"/>
              </a:rPr>
              <a:t>Kiến trúc </a:t>
            </a:r>
            <a:r>
              <a:rPr lang="en-US" sz="3000" spc="129">
                <a:solidFill>
                  <a:srgbClr val="FE9900"/>
                </a:solidFill>
                <a:latin typeface="Lexend Deca"/>
                <a:ea typeface="Lexend Deca"/>
                <a:cs typeface="Lexend Deca"/>
                <a:sym typeface="Lexend Deca"/>
              </a:rPr>
              <a:t>(Thu thập dữ liệu đầu vào)</a:t>
            </a:r>
          </a:p>
        </p:txBody>
      </p:sp>
      <p:sp>
        <p:nvSpPr>
          <p:cNvPr id="8" name="TextBox 8"/>
          <p:cNvSpPr txBox="1"/>
          <p:nvPr/>
        </p:nvSpPr>
        <p:spPr>
          <a:xfrm>
            <a:off x="16829695" y="9829845"/>
            <a:ext cx="859210"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6</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41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remove"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pic>
        <p:nvPicPr>
          <p:cNvPr id="9" name="Transribe">
            <a:hlinkClick r:id="" action="ppaction://media"/>
            <a:extLst>
              <a:ext uri="{FF2B5EF4-FFF2-40B4-BE49-F238E27FC236}">
                <a16:creationId xmlns:a16="http://schemas.microsoft.com/office/drawing/2014/main" id="{F175E959-EB87-760E-E310-F6992FD473F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3750" t="4445" r="7596" b="2428"/>
          <a:stretch/>
        </p:blipFill>
        <p:spPr>
          <a:xfrm>
            <a:off x="3352800" y="2247900"/>
            <a:ext cx="11582400" cy="6843755"/>
          </a:xfrm>
          <a:prstGeom prst="rect">
            <a:avLst/>
          </a:prstGeom>
        </p:spPr>
      </p:pic>
      <p:sp>
        <p:nvSpPr>
          <p:cNvPr id="7" name="TextBox 7"/>
          <p:cNvSpPr txBox="1"/>
          <p:nvPr/>
        </p:nvSpPr>
        <p:spPr>
          <a:xfrm>
            <a:off x="1028700" y="1028700"/>
            <a:ext cx="16230600" cy="950260"/>
          </a:xfrm>
          <a:prstGeom prst="rect">
            <a:avLst/>
          </a:prstGeom>
        </p:spPr>
        <p:txBody>
          <a:bodyPr lIns="0" tIns="0" rIns="0" bIns="0" rtlCol="0" anchor="t">
            <a:spAutoFit/>
          </a:bodyPr>
          <a:lstStyle/>
          <a:p>
            <a:pPr>
              <a:lnSpc>
                <a:spcPts val="7799"/>
              </a:lnSpc>
            </a:pPr>
            <a:r>
              <a:rPr lang="en-US" sz="6499" spc="129">
                <a:solidFill>
                  <a:srgbClr val="FFFFFF"/>
                </a:solidFill>
                <a:latin typeface="Lexend Deca"/>
                <a:ea typeface="Lexend Deca"/>
                <a:cs typeface="Lexend Deca"/>
                <a:sym typeface="Lexend Deca"/>
              </a:rPr>
              <a:t>Kiến trúc </a:t>
            </a:r>
            <a:r>
              <a:rPr lang="en-US" sz="3500" spc="129">
                <a:solidFill>
                  <a:srgbClr val="FE9900"/>
                </a:solidFill>
                <a:latin typeface="Lexend Deca"/>
                <a:ea typeface="Lexend Deca"/>
                <a:cs typeface="Lexend Deca"/>
                <a:sym typeface="Lexend Deca"/>
              </a:rPr>
              <a:t>(</a:t>
            </a:r>
            <a:r>
              <a:rPr lang="en-US" sz="3500">
                <a:solidFill>
                  <a:srgbClr val="FE9900"/>
                </a:solidFill>
                <a:latin typeface="Lexend Deca" panose="020B0604020202020204" charset="0"/>
                <a:cs typeface="Lexend Deca" panose="020B0604020202020204" charset="0"/>
              </a:rPr>
              <a:t>Xử lý dữ liệu đầu vào</a:t>
            </a:r>
            <a:r>
              <a:rPr lang="en-US" sz="3500" spc="129">
                <a:solidFill>
                  <a:srgbClr val="FE9900"/>
                </a:solidFill>
                <a:latin typeface="Lexend Deca"/>
                <a:ea typeface="Lexend Deca"/>
                <a:cs typeface="Lexend Deca"/>
                <a:sym typeface="Lexend Deca"/>
              </a:rPr>
              <a:t>)</a:t>
            </a:r>
            <a:endParaRPr lang="en-US" sz="3500" spc="129">
              <a:solidFill>
                <a:srgbClr val="FFFFFF"/>
              </a:solidFill>
              <a:latin typeface="Lexend Deca"/>
              <a:ea typeface="Lexend Deca"/>
              <a:cs typeface="Lexend Deca"/>
              <a:sym typeface="Lexend Deca"/>
            </a:endParaRPr>
          </a:p>
        </p:txBody>
      </p:sp>
      <p:sp>
        <p:nvSpPr>
          <p:cNvPr id="8" name="TextBox 8"/>
          <p:cNvSpPr txBox="1"/>
          <p:nvPr/>
        </p:nvSpPr>
        <p:spPr>
          <a:xfrm>
            <a:off x="16831298" y="9829845"/>
            <a:ext cx="856005"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7</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4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remove"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p:cNvGrpSpPr/>
        <p:nvPr/>
      </p:nvGrpSpPr>
      <p:grpSpPr>
        <a:xfrm>
          <a:off x="0" y="0"/>
          <a:ext cx="0" cy="0"/>
          <a:chOff x="0" y="0"/>
          <a:chExt cx="0" cy="0"/>
        </a:xfrm>
      </p:grpSpPr>
      <p:pic>
        <p:nvPicPr>
          <p:cNvPr id="9" name="Bedrock">
            <a:hlinkClick r:id="" action="ppaction://media"/>
            <a:extLst>
              <a:ext uri="{FF2B5EF4-FFF2-40B4-BE49-F238E27FC236}">
                <a16:creationId xmlns:a16="http://schemas.microsoft.com/office/drawing/2014/main" id="{4AD84490-5986-57D9-BC2B-3A3C6F90A28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250" b="1939"/>
          <a:stretch/>
        </p:blipFill>
        <p:spPr>
          <a:xfrm>
            <a:off x="2914236" y="2171700"/>
            <a:ext cx="12459527" cy="6959599"/>
          </a:xfrm>
          <a:prstGeom prst="rect">
            <a:avLst/>
          </a:prstGeom>
        </p:spPr>
      </p:pic>
      <p:sp>
        <p:nvSpPr>
          <p:cNvPr id="7" name="TextBox 7"/>
          <p:cNvSpPr txBox="1"/>
          <p:nvPr/>
        </p:nvSpPr>
        <p:spPr>
          <a:xfrm>
            <a:off x="1028700" y="1028700"/>
            <a:ext cx="16230600" cy="950260"/>
          </a:xfrm>
          <a:prstGeom prst="rect">
            <a:avLst/>
          </a:prstGeom>
        </p:spPr>
        <p:txBody>
          <a:bodyPr lIns="0" tIns="0" rIns="0" bIns="0" rtlCol="0" anchor="t">
            <a:spAutoFit/>
          </a:bodyPr>
          <a:lstStyle/>
          <a:p>
            <a:pPr>
              <a:lnSpc>
                <a:spcPts val="7799"/>
              </a:lnSpc>
            </a:pPr>
            <a:r>
              <a:rPr lang="en-US" sz="6499" spc="129">
                <a:solidFill>
                  <a:srgbClr val="FFFFFF"/>
                </a:solidFill>
                <a:latin typeface="Lexend Deca"/>
                <a:ea typeface="Lexend Deca"/>
                <a:cs typeface="Lexend Deca"/>
                <a:sym typeface="Lexend Deca"/>
              </a:rPr>
              <a:t>Kiến trúc </a:t>
            </a:r>
            <a:r>
              <a:rPr lang="en-US" sz="3500" spc="129">
                <a:solidFill>
                  <a:srgbClr val="FE9900"/>
                </a:solidFill>
                <a:latin typeface="Lexend Deca"/>
                <a:ea typeface="Lexend Deca"/>
                <a:cs typeface="Lexend Deca"/>
                <a:sym typeface="Lexend Deca"/>
              </a:rPr>
              <a:t>(</a:t>
            </a:r>
            <a:r>
              <a:rPr lang="en-US" sz="3500">
                <a:solidFill>
                  <a:srgbClr val="FE9900"/>
                </a:solidFill>
              </a:rPr>
              <a:t>Lưu trữ, quản lý và truy xuất thông tin</a:t>
            </a:r>
            <a:r>
              <a:rPr lang="en-US" sz="3500" spc="129">
                <a:solidFill>
                  <a:srgbClr val="FE9900"/>
                </a:solidFill>
                <a:latin typeface="Lexend Deca"/>
                <a:ea typeface="Lexend Deca"/>
                <a:cs typeface="Lexend Deca"/>
                <a:sym typeface="Lexend Deca"/>
              </a:rPr>
              <a:t>)</a:t>
            </a:r>
          </a:p>
        </p:txBody>
      </p:sp>
      <p:sp>
        <p:nvSpPr>
          <p:cNvPr id="8" name="TextBox 8"/>
          <p:cNvSpPr txBox="1"/>
          <p:nvPr/>
        </p:nvSpPr>
        <p:spPr>
          <a:xfrm>
            <a:off x="16828092" y="9829845"/>
            <a:ext cx="862416"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8</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115" fill="hold"/>
                                        <p:tgtEl>
                                          <p:spTgt spid="9"/>
                                        </p:tgtEl>
                                      </p:cBhvr>
                                    </p:cmd>
                                  </p:childTnLst>
                                </p:cTn>
                              </p:par>
                            </p:childTnLst>
                          </p:cTn>
                        </p:par>
                      </p:childTnLst>
                    </p:cTn>
                  </p:par>
                  <p:par>
                    <p:cTn id="12" fill="hold">
                      <p:stCondLst>
                        <p:cond delay="indefinite"/>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repeatCount="indefinite" fill="remove"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2F3C"/>
        </a:solidFill>
        <a:effectLst/>
      </p:bgPr>
    </p:bg>
    <p:spTree>
      <p:nvGrpSpPr>
        <p:cNvPr id="1" name="">
          <a:extLst>
            <a:ext uri="{FF2B5EF4-FFF2-40B4-BE49-F238E27FC236}">
              <a16:creationId xmlns:a16="http://schemas.microsoft.com/office/drawing/2014/main" id="{72D158EC-BC23-5EE3-8218-ADFE621E2C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A40F3A6D-EAF6-A989-7DCE-0B20BEDC84A9}"/>
              </a:ext>
            </a:extLst>
          </p:cNvPr>
          <p:cNvSpPr txBox="1"/>
          <p:nvPr/>
        </p:nvSpPr>
        <p:spPr>
          <a:xfrm>
            <a:off x="1028700" y="940570"/>
            <a:ext cx="16230600" cy="981075"/>
          </a:xfrm>
          <a:prstGeom prst="rect">
            <a:avLst/>
          </a:prstGeom>
        </p:spPr>
        <p:txBody>
          <a:bodyPr lIns="0" tIns="0" rIns="0" bIns="0" rtlCol="0" anchor="t">
            <a:spAutoFit/>
          </a:bodyPr>
          <a:lstStyle/>
          <a:p>
            <a:pPr algn="l">
              <a:lnSpc>
                <a:spcPts val="7799"/>
              </a:lnSpc>
            </a:pPr>
            <a:r>
              <a:rPr lang="en-US" sz="6499" spc="129">
                <a:solidFill>
                  <a:srgbClr val="FAFAFA"/>
                </a:solidFill>
                <a:latin typeface="Lexend Deca"/>
                <a:ea typeface="Lexend Deca"/>
                <a:cs typeface="Lexend Deca"/>
                <a:sym typeface="Lexend Deca"/>
              </a:rPr>
              <a:t>Hướng phát triển</a:t>
            </a:r>
          </a:p>
        </p:txBody>
      </p:sp>
      <p:sp>
        <p:nvSpPr>
          <p:cNvPr id="8" name="TextBox 8">
            <a:extLst>
              <a:ext uri="{FF2B5EF4-FFF2-40B4-BE49-F238E27FC236}">
                <a16:creationId xmlns:a16="http://schemas.microsoft.com/office/drawing/2014/main" id="{7AD10BA9-80E6-EE16-A062-7720F1EC9008}"/>
              </a:ext>
            </a:extLst>
          </p:cNvPr>
          <p:cNvSpPr txBox="1"/>
          <p:nvPr/>
        </p:nvSpPr>
        <p:spPr>
          <a:xfrm>
            <a:off x="16828093" y="9829845"/>
            <a:ext cx="862416" cy="330860"/>
          </a:xfrm>
          <a:prstGeom prst="rect">
            <a:avLst/>
          </a:prstGeom>
        </p:spPr>
        <p:txBody>
          <a:bodyPr wrap="none" lIns="0" tIns="0" rIns="0" bIns="0" rtlCol="0" anchor="t">
            <a:spAutoFit/>
          </a:bodyPr>
          <a:lstStyle/>
          <a:p>
            <a:pPr algn="ctr">
              <a:lnSpc>
                <a:spcPts val="2800"/>
              </a:lnSpc>
              <a:spcBef>
                <a:spcPct val="0"/>
              </a:spcBef>
            </a:pPr>
            <a:r>
              <a:rPr lang="en-US" sz="2000" dirty="0">
                <a:solidFill>
                  <a:srgbClr val="FFFFFF"/>
                </a:solidFill>
                <a:latin typeface="Lexend Deca"/>
                <a:ea typeface="Lexend Deca"/>
                <a:cs typeface="Lexend Deca"/>
                <a:sym typeface="Lexend Deca"/>
              </a:rPr>
              <a:t>Page 9</a:t>
            </a:r>
          </a:p>
        </p:txBody>
      </p:sp>
      <p:grpSp>
        <p:nvGrpSpPr>
          <p:cNvPr id="9" name="Group 9">
            <a:extLst>
              <a:ext uri="{FF2B5EF4-FFF2-40B4-BE49-F238E27FC236}">
                <a16:creationId xmlns:a16="http://schemas.microsoft.com/office/drawing/2014/main" id="{B2BA3309-C851-7662-D3C8-6A1376B57BA9}"/>
              </a:ext>
            </a:extLst>
          </p:cNvPr>
          <p:cNvGrpSpPr/>
          <p:nvPr/>
        </p:nvGrpSpPr>
        <p:grpSpPr>
          <a:xfrm>
            <a:off x="920444" y="3314700"/>
            <a:ext cx="16447111" cy="4272085"/>
            <a:chOff x="-288681" y="-228600"/>
            <a:chExt cx="21929481" cy="5696112"/>
          </a:xfrm>
        </p:grpSpPr>
        <p:grpSp>
          <p:nvGrpSpPr>
            <p:cNvPr id="10" name="Group 10">
              <a:extLst>
                <a:ext uri="{FF2B5EF4-FFF2-40B4-BE49-F238E27FC236}">
                  <a16:creationId xmlns:a16="http://schemas.microsoft.com/office/drawing/2014/main" id="{74029823-41C8-FE7E-F17E-9FC4A92AC8B4}"/>
                </a:ext>
              </a:extLst>
            </p:cNvPr>
            <p:cNvGrpSpPr/>
            <p:nvPr/>
          </p:nvGrpSpPr>
          <p:grpSpPr>
            <a:xfrm rot="-2700000">
              <a:off x="-288681" y="1391351"/>
              <a:ext cx="937652" cy="970298"/>
              <a:chOff x="0" y="-186578"/>
              <a:chExt cx="250203" cy="258915"/>
            </a:xfrm>
          </p:grpSpPr>
          <p:sp>
            <p:nvSpPr>
              <p:cNvPr id="11" name="Freeform 11">
                <a:extLst>
                  <a:ext uri="{FF2B5EF4-FFF2-40B4-BE49-F238E27FC236}">
                    <a16:creationId xmlns:a16="http://schemas.microsoft.com/office/drawing/2014/main" id="{CB0C8945-D708-E26D-747F-83AA2590B5CD}"/>
                  </a:ext>
                </a:extLst>
              </p:cNvPr>
              <p:cNvSpPr/>
              <p:nvPr/>
            </p:nvSpPr>
            <p:spPr>
              <a:xfrm>
                <a:off x="186586" y="-186578"/>
                <a:ext cx="63617" cy="72337"/>
              </a:xfrm>
              <a:custGeom>
                <a:avLst/>
                <a:gdLst/>
                <a:ahLst/>
                <a:cxnLst/>
                <a:rect l="l" t="t" r="r" b="b"/>
                <a:pathLst>
                  <a:path w="63617" h="72337">
                    <a:moveTo>
                      <a:pt x="0" y="0"/>
                    </a:moveTo>
                    <a:lnTo>
                      <a:pt x="63617" y="0"/>
                    </a:lnTo>
                    <a:lnTo>
                      <a:pt x="63617" y="72337"/>
                    </a:lnTo>
                    <a:lnTo>
                      <a:pt x="0" y="72337"/>
                    </a:lnTo>
                    <a:close/>
                  </a:path>
                </a:pathLst>
              </a:custGeom>
              <a:solidFill>
                <a:srgbClr val="FE9900"/>
              </a:solidFill>
            </p:spPr>
            <p:txBody>
              <a:bodyPr/>
              <a:lstStyle/>
              <a:p>
                <a:endParaRPr lang="en-US" dirty="0"/>
              </a:p>
            </p:txBody>
          </p:sp>
          <p:sp>
            <p:nvSpPr>
              <p:cNvPr id="12" name="TextBox 12">
                <a:extLst>
                  <a:ext uri="{FF2B5EF4-FFF2-40B4-BE49-F238E27FC236}">
                    <a16:creationId xmlns:a16="http://schemas.microsoft.com/office/drawing/2014/main" id="{9E612C2A-02AE-F17F-AB1E-CF446B415747}"/>
                  </a:ext>
                </a:extLst>
              </p:cNvPr>
              <p:cNvSpPr txBox="1"/>
              <p:nvPr/>
            </p:nvSpPr>
            <p:spPr>
              <a:xfrm>
                <a:off x="0" y="-19050"/>
                <a:ext cx="63617" cy="91387"/>
              </a:xfrm>
              <a:prstGeom prst="rect">
                <a:avLst/>
              </a:prstGeom>
            </p:spPr>
            <p:txBody>
              <a:bodyPr lIns="47682" tIns="47682" rIns="47682" bIns="47682" rtlCol="0" anchor="ctr"/>
              <a:lstStyle/>
              <a:p>
                <a:pPr algn="just">
                  <a:lnSpc>
                    <a:spcPts val="1679"/>
                  </a:lnSpc>
                </a:pPr>
                <a:endParaRPr/>
              </a:p>
            </p:txBody>
          </p:sp>
        </p:grpSp>
        <p:grpSp>
          <p:nvGrpSpPr>
            <p:cNvPr id="13" name="Group 13">
              <a:extLst>
                <a:ext uri="{FF2B5EF4-FFF2-40B4-BE49-F238E27FC236}">
                  <a16:creationId xmlns:a16="http://schemas.microsoft.com/office/drawing/2014/main" id="{16906ACD-610A-F067-AF63-BBAF317F2430}"/>
                </a:ext>
              </a:extLst>
            </p:cNvPr>
            <p:cNvGrpSpPr/>
            <p:nvPr/>
          </p:nvGrpSpPr>
          <p:grpSpPr>
            <a:xfrm rot="-2700000">
              <a:off x="60929" y="172137"/>
              <a:ext cx="238409" cy="271086"/>
              <a:chOff x="0" y="0"/>
              <a:chExt cx="63617" cy="72337"/>
            </a:xfrm>
          </p:grpSpPr>
          <p:sp>
            <p:nvSpPr>
              <p:cNvPr id="14" name="Freeform 14">
                <a:extLst>
                  <a:ext uri="{FF2B5EF4-FFF2-40B4-BE49-F238E27FC236}">
                    <a16:creationId xmlns:a16="http://schemas.microsoft.com/office/drawing/2014/main" id="{FEBD6D65-0DB6-917E-3818-54CF26D5182F}"/>
                  </a:ext>
                </a:extLst>
              </p:cNvPr>
              <p:cNvSpPr/>
              <p:nvPr/>
            </p:nvSpPr>
            <p:spPr>
              <a:xfrm>
                <a:off x="0" y="0"/>
                <a:ext cx="63617" cy="72337"/>
              </a:xfrm>
              <a:custGeom>
                <a:avLst/>
                <a:gdLst/>
                <a:ahLst/>
                <a:cxnLst/>
                <a:rect l="l" t="t" r="r" b="b"/>
                <a:pathLst>
                  <a:path w="63617" h="72337">
                    <a:moveTo>
                      <a:pt x="0" y="0"/>
                    </a:moveTo>
                    <a:lnTo>
                      <a:pt x="63617" y="0"/>
                    </a:lnTo>
                    <a:lnTo>
                      <a:pt x="63617" y="72337"/>
                    </a:lnTo>
                    <a:lnTo>
                      <a:pt x="0" y="72337"/>
                    </a:lnTo>
                    <a:close/>
                  </a:path>
                </a:pathLst>
              </a:custGeom>
              <a:solidFill>
                <a:srgbClr val="FE9900"/>
              </a:solidFill>
            </p:spPr>
            <p:txBody>
              <a:bodyPr/>
              <a:lstStyle/>
              <a:p>
                <a:endParaRPr lang="en-US"/>
              </a:p>
            </p:txBody>
          </p:sp>
          <p:sp>
            <p:nvSpPr>
              <p:cNvPr id="15" name="TextBox 15">
                <a:extLst>
                  <a:ext uri="{FF2B5EF4-FFF2-40B4-BE49-F238E27FC236}">
                    <a16:creationId xmlns:a16="http://schemas.microsoft.com/office/drawing/2014/main" id="{A839F6F4-9BE4-2383-CE28-F0B98C04FDDE}"/>
                  </a:ext>
                </a:extLst>
              </p:cNvPr>
              <p:cNvSpPr txBox="1"/>
              <p:nvPr/>
            </p:nvSpPr>
            <p:spPr>
              <a:xfrm>
                <a:off x="0" y="-19050"/>
                <a:ext cx="63617" cy="91387"/>
              </a:xfrm>
              <a:prstGeom prst="rect">
                <a:avLst/>
              </a:prstGeom>
            </p:spPr>
            <p:txBody>
              <a:bodyPr lIns="47682" tIns="47682" rIns="47682" bIns="47682" rtlCol="0" anchor="ctr"/>
              <a:lstStyle/>
              <a:p>
                <a:pPr algn="just">
                  <a:lnSpc>
                    <a:spcPts val="1679"/>
                  </a:lnSpc>
                </a:pPr>
                <a:endParaRPr/>
              </a:p>
            </p:txBody>
          </p:sp>
        </p:grpSp>
        <p:grpSp>
          <p:nvGrpSpPr>
            <p:cNvPr id="16" name="Group 16">
              <a:extLst>
                <a:ext uri="{FF2B5EF4-FFF2-40B4-BE49-F238E27FC236}">
                  <a16:creationId xmlns:a16="http://schemas.microsoft.com/office/drawing/2014/main" id="{E7AF9067-1E2E-0F51-852E-D73E62025FF0}"/>
                </a:ext>
              </a:extLst>
            </p:cNvPr>
            <p:cNvGrpSpPr/>
            <p:nvPr/>
          </p:nvGrpSpPr>
          <p:grpSpPr>
            <a:xfrm rot="-2700000">
              <a:off x="60929" y="3216249"/>
              <a:ext cx="238409" cy="271086"/>
              <a:chOff x="0" y="0"/>
              <a:chExt cx="63617" cy="72337"/>
            </a:xfrm>
          </p:grpSpPr>
          <p:sp>
            <p:nvSpPr>
              <p:cNvPr id="17" name="Freeform 17">
                <a:extLst>
                  <a:ext uri="{FF2B5EF4-FFF2-40B4-BE49-F238E27FC236}">
                    <a16:creationId xmlns:a16="http://schemas.microsoft.com/office/drawing/2014/main" id="{007C0DC2-A2C3-9BC9-9838-F5087ECDA90E}"/>
                  </a:ext>
                </a:extLst>
              </p:cNvPr>
              <p:cNvSpPr/>
              <p:nvPr/>
            </p:nvSpPr>
            <p:spPr>
              <a:xfrm>
                <a:off x="0" y="0"/>
                <a:ext cx="63617" cy="72337"/>
              </a:xfrm>
              <a:custGeom>
                <a:avLst/>
                <a:gdLst/>
                <a:ahLst/>
                <a:cxnLst/>
                <a:rect l="l" t="t" r="r" b="b"/>
                <a:pathLst>
                  <a:path w="63617" h="72337">
                    <a:moveTo>
                      <a:pt x="0" y="0"/>
                    </a:moveTo>
                    <a:lnTo>
                      <a:pt x="63617" y="0"/>
                    </a:lnTo>
                    <a:lnTo>
                      <a:pt x="63617" y="72337"/>
                    </a:lnTo>
                    <a:lnTo>
                      <a:pt x="0" y="72337"/>
                    </a:lnTo>
                    <a:close/>
                  </a:path>
                </a:pathLst>
              </a:custGeom>
              <a:solidFill>
                <a:srgbClr val="FE9900"/>
              </a:solidFill>
            </p:spPr>
            <p:txBody>
              <a:bodyPr/>
              <a:lstStyle/>
              <a:p>
                <a:endParaRPr lang="en-US"/>
              </a:p>
            </p:txBody>
          </p:sp>
          <p:sp>
            <p:nvSpPr>
              <p:cNvPr id="18" name="TextBox 18">
                <a:extLst>
                  <a:ext uri="{FF2B5EF4-FFF2-40B4-BE49-F238E27FC236}">
                    <a16:creationId xmlns:a16="http://schemas.microsoft.com/office/drawing/2014/main" id="{19994D3F-E025-4E3F-3EE4-F8ECAAA6C324}"/>
                  </a:ext>
                </a:extLst>
              </p:cNvPr>
              <p:cNvSpPr txBox="1"/>
              <p:nvPr/>
            </p:nvSpPr>
            <p:spPr>
              <a:xfrm>
                <a:off x="0" y="-19050"/>
                <a:ext cx="63617" cy="91387"/>
              </a:xfrm>
              <a:prstGeom prst="rect">
                <a:avLst/>
              </a:prstGeom>
            </p:spPr>
            <p:txBody>
              <a:bodyPr lIns="47682" tIns="47682" rIns="47682" bIns="47682" rtlCol="0" anchor="ctr"/>
              <a:lstStyle/>
              <a:p>
                <a:pPr algn="just">
                  <a:lnSpc>
                    <a:spcPts val="1679"/>
                  </a:lnSpc>
                </a:pPr>
                <a:endParaRPr/>
              </a:p>
            </p:txBody>
          </p:sp>
        </p:grpSp>
        <p:sp>
          <p:nvSpPr>
            <p:cNvPr id="19" name="TextBox 19">
              <a:extLst>
                <a:ext uri="{FF2B5EF4-FFF2-40B4-BE49-F238E27FC236}">
                  <a16:creationId xmlns:a16="http://schemas.microsoft.com/office/drawing/2014/main" id="{F04CEFA4-E8B0-8AA5-16CF-88D5E820C959}"/>
                </a:ext>
              </a:extLst>
            </p:cNvPr>
            <p:cNvSpPr txBox="1"/>
            <p:nvPr/>
          </p:nvSpPr>
          <p:spPr>
            <a:xfrm>
              <a:off x="1021855" y="-228600"/>
              <a:ext cx="20618945" cy="4996668"/>
            </a:xfrm>
            <a:prstGeom prst="rect">
              <a:avLst/>
            </a:prstGeom>
          </p:spPr>
          <p:txBody>
            <a:bodyPr lIns="0" tIns="0" rIns="0" bIns="0" rtlCol="0" anchor="t">
              <a:spAutoFit/>
            </a:bodyPr>
            <a:lstStyle/>
            <a:p>
              <a:pPr algn="just">
                <a:lnSpc>
                  <a:spcPts val="6019"/>
                </a:lnSpc>
              </a:pPr>
              <a:r>
                <a:rPr lang="en-US" sz="3009" dirty="0" err="1">
                  <a:solidFill>
                    <a:srgbClr val="FAFAFA"/>
                  </a:solidFill>
                  <a:latin typeface="Lexend Deca"/>
                  <a:ea typeface="Lexend Deca"/>
                  <a:cs typeface="Lexend Deca"/>
                  <a:sym typeface="Lexend Deca"/>
                </a:rPr>
                <a:t>Triển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khai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trên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quy</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mô</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lớn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với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nhiều</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kênh</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tương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tác</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khác</a:t>
              </a:r>
              <a:r>
                <a:rPr lang="en-US" sz="3009" dirty="0">
                  <a:solidFill>
                    <a:srgbClr val="FAFAFA"/>
                  </a:solidFill>
                  <a:latin typeface="Lexend Deca"/>
                  <a:ea typeface="Lexend Deca"/>
                  <a:cs typeface="Lexend Deca"/>
                  <a:sym typeface="Lexend Deca"/>
                </a:rPr>
                <a:t> (chat, email).</a:t>
              </a:r>
            </a:p>
            <a:p>
              <a:pPr algn="just">
                <a:lnSpc>
                  <a:spcPts val="6019"/>
                </a:lnSpc>
              </a:pPr>
              <a:r>
                <a:rPr lang="en-US" sz="3009" dirty="0" err="1">
                  <a:solidFill>
                    <a:srgbClr val="FAFAFA"/>
                  </a:solidFill>
                  <a:latin typeface="Lexend Deca"/>
                  <a:ea typeface="Lexend Deca"/>
                  <a:cs typeface="Lexend Deca"/>
                  <a:sym typeface="Lexend Deca"/>
                </a:rPr>
                <a:t>Sử</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dụng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số</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điện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thoại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chuyên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dụng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cho</a:t>
              </a:r>
              <a:r>
                <a:rPr lang="en-US" sz="3009" dirty="0">
                  <a:solidFill>
                    <a:srgbClr val="FAFAFA"/>
                  </a:solidFill>
                  <a:latin typeface="Lexend Deca"/>
                  <a:ea typeface="Lexend Deca"/>
                  <a:cs typeface="Lexend Deca"/>
                  <a:sym typeface="Lexend Deca"/>
                </a:rPr>
                <a:t> Call Center </a:t>
              </a:r>
              <a:r>
                <a:rPr lang="en-US" sz="3009" dirty="0" err="1">
                  <a:solidFill>
                    <a:srgbClr val="FAFAFA"/>
                  </a:solidFill>
                  <a:latin typeface="Lexend Deca"/>
                  <a:ea typeface="Lexend Deca"/>
                  <a:cs typeface="Lexend Deca"/>
                  <a:sym typeface="Lexend Deca"/>
                </a:rPr>
                <a:t>để</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giảm</a:t>
              </a:r>
              <a:r>
                <a:rPr lang="en-US" sz="3009" dirty="0">
                  <a:solidFill>
                    <a:srgbClr val="FAFAFA"/>
                  </a:solidFill>
                  <a:latin typeface="Lexend Deca"/>
                  <a:ea typeface="Lexend Deca"/>
                  <a:cs typeface="Lexend Deca"/>
                  <a:sym typeface="Lexend Deca"/>
                </a:rPr>
                <a:t> chi </a:t>
              </a:r>
              <a:r>
                <a:rPr lang="en-US" sz="3009" dirty="0" err="1">
                  <a:solidFill>
                    <a:srgbClr val="FAFAFA"/>
                  </a:solidFill>
                  <a:latin typeface="Lexend Deca"/>
                  <a:ea typeface="Lexend Deca"/>
                  <a:cs typeface="Lexend Deca"/>
                  <a:sym typeface="Lexend Deca"/>
                </a:rPr>
                <a:t>phí</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chuyển</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vùng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cuộc</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gọi</a:t>
              </a:r>
              <a:r>
                <a:rPr lang="en-US" sz="3009" dirty="0">
                  <a:solidFill>
                    <a:srgbClr val="FAFAFA"/>
                  </a:solidFill>
                  <a:latin typeface="Lexend Deca"/>
                  <a:ea typeface="Lexend Deca"/>
                  <a:cs typeface="Lexend Deca"/>
                  <a:sym typeface="Lexend Deca"/>
                </a:rPr>
                <a:t>.</a:t>
              </a:r>
            </a:p>
            <a:p>
              <a:pPr algn="just">
                <a:lnSpc>
                  <a:spcPts val="6019"/>
                </a:lnSpc>
              </a:pPr>
              <a:r>
                <a:rPr lang="en-US" sz="3009" dirty="0" err="1">
                  <a:solidFill>
                    <a:srgbClr val="FAFAFA"/>
                  </a:solidFill>
                  <a:latin typeface="Lexend Deca"/>
                  <a:ea typeface="Lexend Deca"/>
                  <a:cs typeface="Lexend Deca"/>
                  <a:sym typeface="Lexend Deca"/>
                </a:rPr>
                <a:t>Xây</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dựng</a:t>
              </a:r>
              <a:r>
                <a:rPr lang="en-US" sz="3009" dirty="0">
                  <a:solidFill>
                    <a:srgbClr val="FAFAFA"/>
                  </a:solidFill>
                  <a:latin typeface="Lexend Deca"/>
                  <a:ea typeface="Lexend Deca"/>
                  <a:cs typeface="Lexend Deca"/>
                  <a:sym typeface="Lexend Deca"/>
                </a:rPr>
                <a:t> dashboard </a:t>
              </a:r>
              <a:r>
                <a:rPr lang="en-US" sz="3009" dirty="0" err="1">
                  <a:solidFill>
                    <a:srgbClr val="FAFAFA"/>
                  </a:solidFill>
                  <a:latin typeface="Lexend Deca"/>
                  <a:ea typeface="Lexend Deca"/>
                  <a:cs typeface="Lexend Deca"/>
                  <a:sym typeface="Lexend Deca"/>
                </a:rPr>
                <a:t>giám</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sát</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lưu</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lượng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cuộc</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gọi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tối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ưu</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hóa</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số</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lượng</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tài</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khoản</a:t>
              </a:r>
              <a:r>
                <a:rPr lang="en-US" sz="3009" dirty="0">
                  <a:solidFill>
                    <a:srgbClr val="FAFAFA"/>
                  </a:solidFill>
                  <a:latin typeface="Lexend Deca"/>
                  <a:ea typeface="Lexend Deca"/>
                  <a:cs typeface="Lexend Deca"/>
                  <a:sym typeface="Lexend Deca"/>
                </a:rPr>
                <a:t> agent </a:t>
              </a:r>
              <a:r>
                <a:rPr lang="en-US" sz="3009" dirty="0" err="1">
                  <a:solidFill>
                    <a:srgbClr val="FAFAFA"/>
                  </a:solidFill>
                  <a:latin typeface="Lexend Deca"/>
                  <a:ea typeface="Lexend Deca"/>
                  <a:cs typeface="Lexend Deca"/>
                  <a:sym typeface="Lexend Deca"/>
                </a:rPr>
                <a:t>và</a:t>
              </a:r>
              <a:r>
                <a:rPr lang="en-US" sz="3009" dirty="0">
                  <a:solidFill>
                    <a:srgbClr val="FAFAFA"/>
                  </a:solidFill>
                  <a:latin typeface="Lexend Deca"/>
                  <a:ea typeface="Lexend Deca"/>
                  <a:cs typeface="Lexend Deca"/>
                  <a:sym typeface="Lexend Deca"/>
                </a:rPr>
                <a:t> chi </a:t>
              </a:r>
              <a:r>
                <a:rPr lang="en-US" sz="3009" dirty="0" err="1">
                  <a:solidFill>
                    <a:srgbClr val="FAFAFA"/>
                  </a:solidFill>
                  <a:latin typeface="Lexend Deca"/>
                  <a:ea typeface="Lexend Deca"/>
                  <a:cs typeface="Lexend Deca"/>
                  <a:sym typeface="Lexend Deca"/>
                </a:rPr>
                <a:t>phí</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hoạt</a:t>
              </a:r>
              <a:r>
                <a:rPr lang="en-US" sz="3009" dirty="0">
                  <a:solidFill>
                    <a:srgbClr val="FAFAFA"/>
                  </a:solidFill>
                  <a:latin typeface="Lexend Deca"/>
                  <a:ea typeface="Lexend Deca"/>
                  <a:cs typeface="Lexend Deca"/>
                  <a:sym typeface="Lexend Deca"/>
                </a:rPr>
                <a:t> </a:t>
              </a:r>
              <a:r>
                <a:rPr lang="en-US" sz="3009" dirty="0" err="1">
                  <a:solidFill>
                    <a:srgbClr val="FAFAFA"/>
                  </a:solidFill>
                  <a:latin typeface="Lexend Deca"/>
                  <a:ea typeface="Lexend Deca"/>
                  <a:cs typeface="Lexend Deca"/>
                  <a:sym typeface="Lexend Deca"/>
                </a:rPr>
                <a:t>động</a:t>
              </a:r>
              <a:r>
                <a:rPr lang="en-US" sz="3009" dirty="0">
                  <a:solidFill>
                    <a:srgbClr val="FAFAFA"/>
                  </a:solidFill>
                  <a:latin typeface="Lexend Deca"/>
                  <a:ea typeface="Lexend Deca"/>
                  <a:cs typeface="Lexend Deca"/>
                  <a:sym typeface="Lexend Deca"/>
                </a:rPr>
                <a:t>.</a:t>
              </a:r>
            </a:p>
          </p:txBody>
        </p:sp>
        <p:sp>
          <p:nvSpPr>
            <p:cNvPr id="22" name="TextBox 22">
              <a:extLst>
                <a:ext uri="{FF2B5EF4-FFF2-40B4-BE49-F238E27FC236}">
                  <a16:creationId xmlns:a16="http://schemas.microsoft.com/office/drawing/2014/main" id="{910DB597-D2A5-9A0D-5DDC-C52997A64006}"/>
                </a:ext>
              </a:extLst>
            </p:cNvPr>
            <p:cNvSpPr txBox="1"/>
            <p:nvPr/>
          </p:nvSpPr>
          <p:spPr>
            <a:xfrm rot="18900000">
              <a:off x="35689" y="5125035"/>
              <a:ext cx="238409" cy="342477"/>
            </a:xfrm>
            <a:prstGeom prst="rect">
              <a:avLst/>
            </a:prstGeom>
          </p:spPr>
          <p:txBody>
            <a:bodyPr lIns="47682" tIns="47682" rIns="47682" bIns="47682" rtlCol="0" anchor="ctr"/>
            <a:lstStyle/>
            <a:p>
              <a:pPr algn="just">
                <a:lnSpc>
                  <a:spcPts val="1679"/>
                </a:lnSpc>
              </a:pPr>
              <a:endParaRPr/>
            </a:p>
          </p:txBody>
        </p:sp>
      </p:grpSp>
    </p:spTree>
    <p:extLst>
      <p:ext uri="{BB962C8B-B14F-4D97-AF65-F5344CB8AC3E}">
        <p14:creationId xmlns:p14="http://schemas.microsoft.com/office/powerpoint/2010/main" val="20429348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2070</Words>
  <Application>Microsoft Office PowerPoint</Application>
  <PresentationFormat>Custom</PresentationFormat>
  <Paragraphs>168</Paragraphs>
  <Slides>13</Slides>
  <Notes>11</Notes>
  <HiddenSlides>2</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Arimo</vt:lpstr>
      <vt:lpstr>Lexend Deca</vt:lpstr>
      <vt:lpstr>YAD9UdTHECk 0</vt:lpstr>
      <vt:lpstr>Arial</vt:lpstr>
      <vt:lpstr>Calibri</vt:lpstr>
      <vt:lpstr>Lexend Exa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presiten</dc:title>
  <dc:creator>Mai Nguyễn Ngọc Quỳnh</dc:creator>
  <cp:lastModifiedBy>Mai Nguyễn Ngọc Quỳnh</cp:lastModifiedBy>
  <cp:revision>15</cp:revision>
  <dcterms:created xsi:type="dcterms:W3CDTF">2006-08-16T00:00:00Z</dcterms:created>
  <dcterms:modified xsi:type="dcterms:W3CDTF">2024-12-14T09:13:16Z</dcterms:modified>
  <dc:identifier>DAGXquvknl4</dc:identifier>
</cp:coreProperties>
</file>